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84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76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4" r:id="rId38"/>
    <p:sldId id="303" r:id="rId39"/>
    <p:sldId id="302" r:id="rId40"/>
    <p:sldId id="295" r:id="rId41"/>
    <p:sldId id="296" r:id="rId42"/>
    <p:sldId id="304" r:id="rId43"/>
    <p:sldId id="297" r:id="rId44"/>
    <p:sldId id="299" r:id="rId45"/>
    <p:sldId id="300" r:id="rId46"/>
    <p:sldId id="301" r:id="rId47"/>
    <p:sldId id="305" r:id="rId48"/>
    <p:sldId id="306" r:id="rId49"/>
    <p:sldId id="307" r:id="rId50"/>
    <p:sldId id="308" r:id="rId51"/>
    <p:sldId id="309" r:id="rId52"/>
    <p:sldId id="310" r:id="rId53"/>
    <p:sldId id="292" r:id="rId54"/>
  </p:sldIdLst>
  <p:sldSz cx="18288000" cy="10287000"/>
  <p:notesSz cx="18288000" cy="10287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42AAAC1-BD21-4BF7-B138-47CCB862C851}" v="45" dt="2025-10-24T20:28:22.684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>
      <p:cViewPr varScale="1">
        <p:scale>
          <a:sx n="66" d="100"/>
          <a:sy n="66" d="100"/>
        </p:scale>
        <p:origin x="1050" y="6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32433" y="2171701"/>
            <a:ext cx="13238487" cy="4994372"/>
          </a:xfrm>
        </p:spPr>
        <p:txBody>
          <a:bodyPr anchor="b"/>
          <a:lstStyle>
            <a:lvl1pPr>
              <a:defRPr sz="10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32433" y="7166070"/>
            <a:ext cx="13238487" cy="129213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429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114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800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486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ct val="100000"/>
              </a:lnSpc>
              <a:spcBef>
                <a:spcPts val="235"/>
              </a:spcBef>
            </a:pPr>
            <a:fld id="{81D60167-4931-47E6-BA6A-407CBD079E47}" type="slidenum">
              <a:rPr lang="en-IN" spc="-50" smtClean="0"/>
              <a:t>‹#›</a:t>
            </a:fld>
            <a:endParaRPr lang="en-IN" spc="-50" dirty="0"/>
          </a:p>
        </p:txBody>
      </p:sp>
    </p:spTree>
    <p:extLst>
      <p:ext uri="{BB962C8B-B14F-4D97-AF65-F5344CB8AC3E}">
        <p14:creationId xmlns:p14="http://schemas.microsoft.com/office/powerpoint/2010/main" val="14002698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2435" y="7200880"/>
            <a:ext cx="13238486" cy="85010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732433" y="1028700"/>
            <a:ext cx="13238487" cy="5460999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400"/>
            </a:lvl1pPr>
            <a:lvl2pPr marL="685800" indent="0">
              <a:buNone/>
              <a:defRPr sz="2400"/>
            </a:lvl2pPr>
            <a:lvl3pPr marL="1371600" indent="0">
              <a:buNone/>
              <a:defRPr sz="2400"/>
            </a:lvl3pPr>
            <a:lvl4pPr marL="2057400" indent="0">
              <a:buNone/>
              <a:defRPr sz="2400"/>
            </a:lvl4pPr>
            <a:lvl5pPr marL="2743200" indent="0">
              <a:buNone/>
              <a:defRPr sz="2400"/>
            </a:lvl5pPr>
            <a:lvl6pPr marL="3429000" indent="0">
              <a:buNone/>
              <a:defRPr sz="2400"/>
            </a:lvl6pPr>
            <a:lvl7pPr marL="4114800" indent="0">
              <a:buNone/>
              <a:defRPr sz="2400"/>
            </a:lvl7pPr>
            <a:lvl8pPr marL="4800600" indent="0">
              <a:buNone/>
              <a:defRPr sz="2400"/>
            </a:lvl8pPr>
            <a:lvl9pPr marL="548640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32434" y="8050988"/>
            <a:ext cx="13238484" cy="74056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ct val="100000"/>
              </a:lnSpc>
              <a:spcBef>
                <a:spcPts val="235"/>
              </a:spcBef>
            </a:pPr>
            <a:fld id="{81D60167-4931-47E6-BA6A-407CBD079E47}" type="slidenum">
              <a:rPr lang="en-IN" spc="-50" smtClean="0"/>
              <a:t>‹#›</a:t>
            </a:fld>
            <a:endParaRPr lang="en-IN" spc="-50" dirty="0"/>
          </a:p>
        </p:txBody>
      </p:sp>
    </p:spTree>
    <p:extLst>
      <p:ext uri="{BB962C8B-B14F-4D97-AF65-F5344CB8AC3E}">
        <p14:creationId xmlns:p14="http://schemas.microsoft.com/office/powerpoint/2010/main" val="7249554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2432" y="2171700"/>
            <a:ext cx="13238489" cy="2971800"/>
          </a:xfrm>
        </p:spPr>
        <p:txBody>
          <a:bodyPr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732432" y="5486400"/>
            <a:ext cx="13238489" cy="3543300"/>
          </a:xfrm>
        </p:spPr>
        <p:txBody>
          <a:bodyPr anchor="ctr">
            <a:normAutofit/>
          </a:bodyPr>
          <a:lstStyle>
            <a:lvl1pPr marL="0" indent="0">
              <a:buNone/>
              <a:defRPr sz="27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ct val="100000"/>
              </a:lnSpc>
              <a:spcBef>
                <a:spcPts val="235"/>
              </a:spcBef>
            </a:pPr>
            <a:fld id="{81D60167-4931-47E6-BA6A-407CBD079E47}" type="slidenum">
              <a:rPr lang="en-IN" spc="-50" smtClean="0"/>
              <a:t>‹#›</a:t>
            </a:fld>
            <a:endParaRPr lang="en-IN" spc="-50" dirty="0"/>
          </a:p>
        </p:txBody>
      </p:sp>
    </p:spTree>
    <p:extLst>
      <p:ext uri="{BB962C8B-B14F-4D97-AF65-F5344CB8AC3E}">
        <p14:creationId xmlns:p14="http://schemas.microsoft.com/office/powerpoint/2010/main" val="610944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62202" y="2171700"/>
            <a:ext cx="11998973" cy="3485061"/>
          </a:xfrm>
        </p:spPr>
        <p:txBody>
          <a:bodyPr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2895601" y="5656761"/>
            <a:ext cx="10919474" cy="513261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21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732432" y="6525986"/>
            <a:ext cx="13238489" cy="2514600"/>
          </a:xfrm>
        </p:spPr>
        <p:txBody>
          <a:bodyPr anchor="ctr">
            <a:normAutofit/>
          </a:bodyPr>
          <a:lstStyle>
            <a:lvl1pPr marL="0" indent="0">
              <a:buNone/>
              <a:defRPr sz="27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ct val="100000"/>
              </a:lnSpc>
              <a:spcBef>
                <a:spcPts val="235"/>
              </a:spcBef>
            </a:pPr>
            <a:fld id="{81D60167-4931-47E6-BA6A-407CBD079E47}" type="slidenum">
              <a:rPr lang="en-IN" spc="-50" smtClean="0"/>
              <a:t>‹#›</a:t>
            </a:fld>
            <a:endParaRPr lang="en-IN" spc="-50" dirty="0"/>
          </a:p>
        </p:txBody>
      </p:sp>
      <p:sp>
        <p:nvSpPr>
          <p:cNvPr id="12" name="TextBox 11"/>
          <p:cNvSpPr txBox="1"/>
          <p:nvPr/>
        </p:nvSpPr>
        <p:spPr>
          <a:xfrm>
            <a:off x="1347443" y="1456880"/>
            <a:ext cx="1202868" cy="2908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8300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3995735" y="3920681"/>
            <a:ext cx="1202868" cy="2908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8300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493671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2431" y="4686302"/>
            <a:ext cx="13238490" cy="2479770"/>
          </a:xfrm>
        </p:spPr>
        <p:txBody>
          <a:bodyPr anchor="b"/>
          <a:lstStyle>
            <a:lvl1pPr algn="l">
              <a:defRPr sz="6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32432" y="7166072"/>
            <a:ext cx="13238489" cy="1290600"/>
          </a:xfrm>
        </p:spPr>
        <p:txBody>
          <a:bodyPr anchor="t"/>
          <a:lstStyle>
            <a:lvl1pPr marL="0" indent="0" algn="l">
              <a:buNone/>
              <a:defRPr sz="3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ct val="100000"/>
              </a:lnSpc>
              <a:spcBef>
                <a:spcPts val="235"/>
              </a:spcBef>
            </a:pPr>
            <a:fld id="{81D60167-4931-47E6-BA6A-407CBD079E47}" type="slidenum">
              <a:rPr lang="en-IN" spc="-50" smtClean="0"/>
              <a:t>‹#›</a:t>
            </a:fld>
            <a:endParaRPr lang="en-IN" spc="-50" dirty="0"/>
          </a:p>
        </p:txBody>
      </p:sp>
    </p:spTree>
    <p:extLst>
      <p:ext uri="{BB962C8B-B14F-4D97-AF65-F5344CB8AC3E}">
        <p14:creationId xmlns:p14="http://schemas.microsoft.com/office/powerpoint/2010/main" val="3884618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6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9421" y="2971800"/>
            <a:ext cx="4420299" cy="864393"/>
          </a:xfrm>
        </p:spPr>
        <p:txBody>
          <a:bodyPr anchor="b">
            <a:noAutofit/>
          </a:bodyPr>
          <a:lstStyle>
            <a:lvl1pPr marL="0" indent="0">
              <a:buNone/>
              <a:defRPr sz="36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978695" y="4000500"/>
            <a:ext cx="4391025" cy="5384007"/>
          </a:xfrm>
        </p:spPr>
        <p:txBody>
          <a:bodyPr anchor="t">
            <a:normAutofit/>
          </a:bodyPr>
          <a:lstStyle>
            <a:lvl1pPr marL="0" indent="0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5489" y="2971800"/>
            <a:ext cx="4404362" cy="864393"/>
          </a:xfrm>
        </p:spPr>
        <p:txBody>
          <a:bodyPr anchor="b">
            <a:noAutofit/>
          </a:bodyPr>
          <a:lstStyle>
            <a:lvl1pPr marL="0" indent="0">
              <a:buNone/>
              <a:defRPr sz="36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5809659" y="4000500"/>
            <a:ext cx="4420191" cy="5384007"/>
          </a:xfrm>
        </p:spPr>
        <p:txBody>
          <a:bodyPr anchor="t">
            <a:normAutofit/>
          </a:bodyPr>
          <a:lstStyle>
            <a:lvl1pPr marL="0" indent="0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10687051" y="2971800"/>
            <a:ext cx="4398170" cy="864393"/>
          </a:xfrm>
        </p:spPr>
        <p:txBody>
          <a:bodyPr anchor="b">
            <a:noAutofit/>
          </a:bodyPr>
          <a:lstStyle>
            <a:lvl1pPr marL="0" indent="0">
              <a:buNone/>
              <a:defRPr sz="36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10687051" y="4000500"/>
            <a:ext cx="4398170" cy="5384007"/>
          </a:xfrm>
        </p:spPr>
        <p:txBody>
          <a:bodyPr anchor="t">
            <a:normAutofit/>
          </a:bodyPr>
          <a:lstStyle>
            <a:lvl1pPr marL="0" indent="0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5589213" y="3200400"/>
            <a:ext cx="0" cy="59436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10443341" y="3200400"/>
            <a:ext cx="0" cy="5950323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11/3/2025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ct val="100000"/>
              </a:lnSpc>
              <a:spcBef>
                <a:spcPts val="235"/>
              </a:spcBef>
            </a:pPr>
            <a:fld id="{81D60167-4931-47E6-BA6A-407CBD079E47}" type="slidenum">
              <a:rPr lang="en-IN" spc="-50" smtClean="0"/>
              <a:t>‹#›</a:t>
            </a:fld>
            <a:endParaRPr lang="en-IN" spc="-50" dirty="0"/>
          </a:p>
        </p:txBody>
      </p:sp>
    </p:spTree>
    <p:extLst>
      <p:ext uri="{BB962C8B-B14F-4D97-AF65-F5344CB8AC3E}">
        <p14:creationId xmlns:p14="http://schemas.microsoft.com/office/powerpoint/2010/main" val="13889116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6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8695" y="6376424"/>
            <a:ext cx="4410075" cy="864393"/>
          </a:xfrm>
        </p:spPr>
        <p:txBody>
          <a:bodyPr anchor="b">
            <a:noAutofit/>
          </a:bodyPr>
          <a:lstStyle>
            <a:lvl1pPr marL="0" indent="0">
              <a:buNone/>
              <a:defRPr sz="36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78695" y="3314700"/>
            <a:ext cx="4410075" cy="2286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400"/>
            </a:lvl1pPr>
            <a:lvl2pPr marL="685800" indent="0">
              <a:buNone/>
              <a:defRPr sz="2400"/>
            </a:lvl2pPr>
            <a:lvl3pPr marL="1371600" indent="0">
              <a:buNone/>
              <a:defRPr sz="2400"/>
            </a:lvl3pPr>
            <a:lvl4pPr marL="2057400" indent="0">
              <a:buNone/>
              <a:defRPr sz="2400"/>
            </a:lvl4pPr>
            <a:lvl5pPr marL="2743200" indent="0">
              <a:buNone/>
              <a:defRPr sz="2400"/>
            </a:lvl5pPr>
            <a:lvl6pPr marL="3429000" indent="0">
              <a:buNone/>
              <a:defRPr sz="2400"/>
            </a:lvl6pPr>
            <a:lvl7pPr marL="4114800" indent="0">
              <a:buNone/>
              <a:defRPr sz="2400"/>
            </a:lvl7pPr>
            <a:lvl8pPr marL="4800600" indent="0">
              <a:buNone/>
              <a:defRPr sz="2400"/>
            </a:lvl8pPr>
            <a:lvl9pPr marL="548640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978695" y="7240817"/>
            <a:ext cx="4410075" cy="988784"/>
          </a:xfrm>
        </p:spPr>
        <p:txBody>
          <a:bodyPr anchor="t">
            <a:normAutofit/>
          </a:bodyPr>
          <a:lstStyle>
            <a:lvl1pPr marL="0" indent="0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34063" y="6376424"/>
            <a:ext cx="4395788" cy="864393"/>
          </a:xfrm>
        </p:spPr>
        <p:txBody>
          <a:bodyPr anchor="b">
            <a:noAutofit/>
          </a:bodyPr>
          <a:lstStyle>
            <a:lvl1pPr marL="0" indent="0">
              <a:buNone/>
              <a:defRPr sz="36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5834062" y="3314700"/>
            <a:ext cx="4395788" cy="2286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400"/>
            </a:lvl1pPr>
            <a:lvl2pPr marL="685800" indent="0">
              <a:buNone/>
              <a:defRPr sz="2400"/>
            </a:lvl2pPr>
            <a:lvl3pPr marL="1371600" indent="0">
              <a:buNone/>
              <a:defRPr sz="2400"/>
            </a:lvl3pPr>
            <a:lvl4pPr marL="2057400" indent="0">
              <a:buNone/>
              <a:defRPr sz="2400"/>
            </a:lvl4pPr>
            <a:lvl5pPr marL="2743200" indent="0">
              <a:buNone/>
              <a:defRPr sz="2400"/>
            </a:lvl5pPr>
            <a:lvl6pPr marL="3429000" indent="0">
              <a:buNone/>
              <a:defRPr sz="2400"/>
            </a:lvl6pPr>
            <a:lvl7pPr marL="4114800" indent="0">
              <a:buNone/>
              <a:defRPr sz="2400"/>
            </a:lvl7pPr>
            <a:lvl8pPr marL="4800600" indent="0">
              <a:buNone/>
              <a:defRPr sz="2400"/>
            </a:lvl8pPr>
            <a:lvl9pPr marL="548640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5832033" y="7240816"/>
            <a:ext cx="4401609" cy="988784"/>
          </a:xfrm>
        </p:spPr>
        <p:txBody>
          <a:bodyPr anchor="t">
            <a:normAutofit/>
          </a:bodyPr>
          <a:lstStyle>
            <a:lvl1pPr marL="0" indent="0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10687051" y="6376424"/>
            <a:ext cx="4398170" cy="864393"/>
          </a:xfrm>
        </p:spPr>
        <p:txBody>
          <a:bodyPr anchor="b">
            <a:noAutofit/>
          </a:bodyPr>
          <a:lstStyle>
            <a:lvl1pPr marL="0" indent="0">
              <a:buNone/>
              <a:defRPr sz="36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10687049" y="3314700"/>
            <a:ext cx="4398170" cy="2286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400"/>
            </a:lvl1pPr>
            <a:lvl2pPr marL="685800" indent="0">
              <a:buNone/>
              <a:defRPr sz="2400"/>
            </a:lvl2pPr>
            <a:lvl3pPr marL="1371600" indent="0">
              <a:buNone/>
              <a:defRPr sz="2400"/>
            </a:lvl3pPr>
            <a:lvl4pPr marL="2057400" indent="0">
              <a:buNone/>
              <a:defRPr sz="2400"/>
            </a:lvl4pPr>
            <a:lvl5pPr marL="2743200" indent="0">
              <a:buNone/>
              <a:defRPr sz="2400"/>
            </a:lvl5pPr>
            <a:lvl6pPr marL="3429000" indent="0">
              <a:buNone/>
              <a:defRPr sz="2400"/>
            </a:lvl6pPr>
            <a:lvl7pPr marL="4114800" indent="0">
              <a:buNone/>
              <a:defRPr sz="2400"/>
            </a:lvl7pPr>
            <a:lvl8pPr marL="4800600" indent="0">
              <a:buNone/>
              <a:defRPr sz="2400"/>
            </a:lvl8pPr>
            <a:lvl9pPr marL="548640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10686863" y="7240813"/>
            <a:ext cx="4403996" cy="988784"/>
          </a:xfrm>
        </p:spPr>
        <p:txBody>
          <a:bodyPr anchor="t">
            <a:normAutofit/>
          </a:bodyPr>
          <a:lstStyle>
            <a:lvl1pPr marL="0" indent="0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5589213" y="3200400"/>
            <a:ext cx="0" cy="59436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10443341" y="3200400"/>
            <a:ext cx="0" cy="5950323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11/3/2025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ct val="100000"/>
              </a:lnSpc>
              <a:spcBef>
                <a:spcPts val="235"/>
              </a:spcBef>
            </a:pPr>
            <a:fld id="{81D60167-4931-47E6-BA6A-407CBD079E47}" type="slidenum">
              <a:rPr lang="en-IN" spc="-50" smtClean="0"/>
              <a:t>‹#›</a:t>
            </a:fld>
            <a:endParaRPr lang="en-IN" spc="-50" dirty="0"/>
          </a:p>
        </p:txBody>
      </p:sp>
    </p:spTree>
    <p:extLst>
      <p:ext uri="{BB962C8B-B14F-4D97-AF65-F5344CB8AC3E}">
        <p14:creationId xmlns:p14="http://schemas.microsoft.com/office/powerpoint/2010/main" val="28792057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ct val="100000"/>
              </a:lnSpc>
              <a:spcBef>
                <a:spcPts val="235"/>
              </a:spcBef>
            </a:pPr>
            <a:fld id="{81D60167-4931-47E6-BA6A-407CBD079E47}" type="slidenum">
              <a:rPr lang="en-IN" spc="-50" smtClean="0"/>
              <a:t>‹#›</a:t>
            </a:fld>
            <a:endParaRPr lang="en-IN" spc="-50" dirty="0"/>
          </a:p>
        </p:txBody>
      </p:sp>
    </p:spTree>
    <p:extLst>
      <p:ext uri="{BB962C8B-B14F-4D97-AF65-F5344CB8AC3E}">
        <p14:creationId xmlns:p14="http://schemas.microsoft.com/office/powerpoint/2010/main" val="85011046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2456319" y="645320"/>
            <a:ext cx="2628902" cy="8739188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78695" y="1331121"/>
            <a:ext cx="11134724" cy="805338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ct val="100000"/>
              </a:lnSpc>
              <a:spcBef>
                <a:spcPts val="235"/>
              </a:spcBef>
            </a:pPr>
            <a:fld id="{81D60167-4931-47E6-BA6A-407CBD079E47}" type="slidenum">
              <a:rPr lang="en-IN" spc="-50" smtClean="0"/>
              <a:t>‹#›</a:t>
            </a:fld>
            <a:endParaRPr lang="en-IN" spc="-50" dirty="0"/>
          </a:p>
        </p:txBody>
      </p:sp>
    </p:spTree>
    <p:extLst>
      <p:ext uri="{BB962C8B-B14F-4D97-AF65-F5344CB8AC3E}">
        <p14:creationId xmlns:p14="http://schemas.microsoft.com/office/powerpoint/2010/main" val="41945268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ct val="100000"/>
              </a:lnSpc>
              <a:spcBef>
                <a:spcPts val="235"/>
              </a:spcBef>
            </a:pPr>
            <a:fld id="{81D60167-4931-47E6-BA6A-407CBD079E47}" type="slidenum">
              <a:rPr lang="en-IN" spc="-50" smtClean="0"/>
              <a:t>‹#›</a:t>
            </a:fld>
            <a:endParaRPr lang="en-IN" spc="-50" dirty="0"/>
          </a:p>
        </p:txBody>
      </p:sp>
    </p:spTree>
    <p:extLst>
      <p:ext uri="{BB962C8B-B14F-4D97-AF65-F5344CB8AC3E}">
        <p14:creationId xmlns:p14="http://schemas.microsoft.com/office/powerpoint/2010/main" val="35780050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2435" y="4292600"/>
            <a:ext cx="13238486" cy="2873471"/>
          </a:xfrm>
        </p:spPr>
        <p:txBody>
          <a:bodyPr anchor="b"/>
          <a:lstStyle>
            <a:lvl1pPr algn="l">
              <a:defRPr sz="6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32433" y="7166072"/>
            <a:ext cx="13238487" cy="1290600"/>
          </a:xfrm>
        </p:spPr>
        <p:txBody>
          <a:bodyPr anchor="t"/>
          <a:lstStyle>
            <a:lvl1pPr marL="0" indent="0" algn="l">
              <a:buNone/>
              <a:defRPr sz="3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ct val="100000"/>
              </a:lnSpc>
              <a:spcBef>
                <a:spcPts val="235"/>
              </a:spcBef>
            </a:pPr>
            <a:fld id="{81D60167-4931-47E6-BA6A-407CBD079E47}" type="slidenum">
              <a:rPr lang="en-IN" spc="-50" smtClean="0"/>
              <a:t>‹#›</a:t>
            </a:fld>
            <a:endParaRPr lang="en-IN" spc="-50" dirty="0"/>
          </a:p>
        </p:txBody>
      </p:sp>
    </p:spTree>
    <p:extLst>
      <p:ext uri="{BB962C8B-B14F-4D97-AF65-F5344CB8AC3E}">
        <p14:creationId xmlns:p14="http://schemas.microsoft.com/office/powerpoint/2010/main" val="34972972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54969" y="3090863"/>
            <a:ext cx="6594509" cy="6293645"/>
          </a:xfrm>
        </p:spPr>
        <p:txBody>
          <a:bodyPr>
            <a:normAutofit/>
          </a:bodyPr>
          <a:lstStyle>
            <a:lvl1pPr>
              <a:defRPr sz="2700"/>
            </a:lvl1pPr>
            <a:lvl2pPr>
              <a:defRPr sz="2400"/>
            </a:lvl2pPr>
            <a:lvl3pPr>
              <a:defRPr sz="21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81740" y="3084139"/>
            <a:ext cx="6594512" cy="6300368"/>
          </a:xfrm>
        </p:spPr>
        <p:txBody>
          <a:bodyPr>
            <a:normAutofit/>
          </a:bodyPr>
          <a:lstStyle>
            <a:lvl1pPr>
              <a:defRPr sz="2700"/>
            </a:lvl1pPr>
            <a:lvl2pPr>
              <a:defRPr sz="2400"/>
            </a:lvl2pPr>
            <a:lvl3pPr>
              <a:defRPr sz="21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ct val="100000"/>
              </a:lnSpc>
              <a:spcBef>
                <a:spcPts val="235"/>
              </a:spcBef>
            </a:pPr>
            <a:fld id="{81D60167-4931-47E6-BA6A-407CBD079E47}" type="slidenum">
              <a:rPr lang="en-IN" spc="-50" smtClean="0"/>
              <a:t>‹#›</a:t>
            </a:fld>
            <a:endParaRPr lang="en-IN" spc="-50" dirty="0"/>
          </a:p>
        </p:txBody>
      </p:sp>
    </p:spTree>
    <p:extLst>
      <p:ext uri="{BB962C8B-B14F-4D97-AF65-F5344CB8AC3E}">
        <p14:creationId xmlns:p14="http://schemas.microsoft.com/office/powerpoint/2010/main" val="9689333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54970" y="2857500"/>
            <a:ext cx="6594507" cy="864393"/>
          </a:xfrm>
        </p:spPr>
        <p:txBody>
          <a:bodyPr anchor="b">
            <a:noAutofit/>
          </a:bodyPr>
          <a:lstStyle>
            <a:lvl1pPr marL="0" indent="0">
              <a:buNone/>
              <a:defRPr sz="36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54969" y="3771900"/>
            <a:ext cx="6594509" cy="5612607"/>
          </a:xfrm>
        </p:spPr>
        <p:txBody>
          <a:bodyPr>
            <a:normAutofit/>
          </a:bodyPr>
          <a:lstStyle>
            <a:lvl1pPr>
              <a:defRPr sz="2700"/>
            </a:lvl1pPr>
            <a:lvl2pPr>
              <a:defRPr sz="2400"/>
            </a:lvl2pPr>
            <a:lvl3pPr>
              <a:defRPr sz="21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481743" y="2857500"/>
            <a:ext cx="6594509" cy="864393"/>
          </a:xfrm>
        </p:spPr>
        <p:txBody>
          <a:bodyPr anchor="b">
            <a:noAutofit/>
          </a:bodyPr>
          <a:lstStyle>
            <a:lvl1pPr marL="0" indent="0">
              <a:buNone/>
              <a:defRPr sz="36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8481743" y="3771900"/>
            <a:ext cx="6594509" cy="5612607"/>
          </a:xfrm>
        </p:spPr>
        <p:txBody>
          <a:bodyPr>
            <a:normAutofit/>
          </a:bodyPr>
          <a:lstStyle>
            <a:lvl1pPr>
              <a:defRPr sz="2700"/>
            </a:lvl1pPr>
            <a:lvl2pPr>
              <a:defRPr sz="2400"/>
            </a:lvl2pPr>
            <a:lvl3pPr>
              <a:defRPr sz="21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ct val="100000"/>
              </a:lnSpc>
              <a:spcBef>
                <a:spcPts val="235"/>
              </a:spcBef>
            </a:pPr>
            <a:fld id="{81D60167-4931-47E6-BA6A-407CBD079E47}" type="slidenum">
              <a:rPr lang="en-IN" spc="-50" smtClean="0"/>
              <a:t>‹#›</a:t>
            </a:fld>
            <a:endParaRPr lang="en-IN" spc="-50" dirty="0"/>
          </a:p>
        </p:txBody>
      </p:sp>
    </p:spTree>
    <p:extLst>
      <p:ext uri="{BB962C8B-B14F-4D97-AF65-F5344CB8AC3E}">
        <p14:creationId xmlns:p14="http://schemas.microsoft.com/office/powerpoint/2010/main" val="25954028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11/3/2025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ct val="100000"/>
              </a:lnSpc>
              <a:spcBef>
                <a:spcPts val="235"/>
              </a:spcBef>
            </a:pPr>
            <a:fld id="{81D60167-4931-47E6-BA6A-407CBD079E47}" type="slidenum">
              <a:rPr lang="en-IN" spc="-50" smtClean="0"/>
              <a:t>‹#›</a:t>
            </a:fld>
            <a:endParaRPr lang="en-IN" spc="-50" dirty="0"/>
          </a:p>
        </p:txBody>
      </p:sp>
    </p:spTree>
    <p:extLst>
      <p:ext uri="{BB962C8B-B14F-4D97-AF65-F5344CB8AC3E}">
        <p14:creationId xmlns:p14="http://schemas.microsoft.com/office/powerpoint/2010/main" val="12723896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11/3/2025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ct val="100000"/>
              </a:lnSpc>
              <a:spcBef>
                <a:spcPts val="235"/>
              </a:spcBef>
            </a:pPr>
            <a:fld id="{81D60167-4931-47E6-BA6A-407CBD079E47}" type="slidenum">
              <a:rPr lang="en-IN" spc="-50" smtClean="0"/>
              <a:t>‹#›</a:t>
            </a:fld>
            <a:endParaRPr lang="en-IN" spc="-50" dirty="0"/>
          </a:p>
        </p:txBody>
      </p:sp>
    </p:spTree>
    <p:extLst>
      <p:ext uri="{BB962C8B-B14F-4D97-AF65-F5344CB8AC3E}">
        <p14:creationId xmlns:p14="http://schemas.microsoft.com/office/powerpoint/2010/main" val="6598047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2430" y="2171700"/>
            <a:ext cx="5101596" cy="2171700"/>
          </a:xfrm>
        </p:spPr>
        <p:txBody>
          <a:bodyPr anchor="b"/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76925" y="2171700"/>
            <a:ext cx="7793996" cy="6858000"/>
          </a:xfrm>
        </p:spPr>
        <p:txBody>
          <a:bodyPr anchor="ctr">
            <a:normAutofit/>
          </a:bodyPr>
          <a:lstStyle>
            <a:lvl1pPr>
              <a:defRPr sz="30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32430" y="4693921"/>
            <a:ext cx="5101595" cy="4343399"/>
          </a:xfrm>
        </p:spPr>
        <p:txBody>
          <a:bodyPr/>
          <a:lstStyle>
            <a:lvl1pPr marL="0" indent="0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11/3/2025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ct val="100000"/>
              </a:lnSpc>
              <a:spcBef>
                <a:spcPts val="235"/>
              </a:spcBef>
            </a:pPr>
            <a:fld id="{81D60167-4931-47E6-BA6A-407CBD079E47}" type="slidenum">
              <a:rPr lang="en-IN" spc="-50" smtClean="0"/>
              <a:t>‹#›</a:t>
            </a:fld>
            <a:endParaRPr lang="en-IN" spc="-50" dirty="0"/>
          </a:p>
        </p:txBody>
      </p:sp>
    </p:spTree>
    <p:extLst>
      <p:ext uri="{BB962C8B-B14F-4D97-AF65-F5344CB8AC3E}">
        <p14:creationId xmlns:p14="http://schemas.microsoft.com/office/powerpoint/2010/main" val="28256888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0861" y="2781288"/>
            <a:ext cx="7639359" cy="2362212"/>
          </a:xfrm>
        </p:spPr>
        <p:txBody>
          <a:bodyPr anchor="b">
            <a:normAutofit/>
          </a:bodyPr>
          <a:lstStyle>
            <a:lvl1pPr algn="l">
              <a:defRPr sz="5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24319" y="1714500"/>
            <a:ext cx="4800600" cy="6858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400"/>
            </a:lvl1pPr>
            <a:lvl2pPr marL="685800" indent="0">
              <a:buNone/>
              <a:defRPr sz="2400"/>
            </a:lvl2pPr>
            <a:lvl3pPr marL="1371600" indent="0">
              <a:buNone/>
              <a:defRPr sz="2400"/>
            </a:lvl3pPr>
            <a:lvl4pPr marL="2057400" indent="0">
              <a:buNone/>
              <a:defRPr sz="2400"/>
            </a:lvl4pPr>
            <a:lvl5pPr marL="2743200" indent="0">
              <a:buNone/>
              <a:defRPr sz="2400"/>
            </a:lvl5pPr>
            <a:lvl6pPr marL="3429000" indent="0">
              <a:buNone/>
              <a:defRPr sz="2400"/>
            </a:lvl6pPr>
            <a:lvl7pPr marL="4114800" indent="0">
              <a:buNone/>
              <a:defRPr sz="2400"/>
            </a:lvl7pPr>
            <a:lvl8pPr marL="4800600" indent="0">
              <a:buNone/>
              <a:defRPr sz="2400"/>
            </a:lvl8pPr>
            <a:lvl9pPr marL="548640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32432" y="5486400"/>
            <a:ext cx="7627469" cy="2057400"/>
          </a:xfrm>
        </p:spPr>
        <p:txBody>
          <a:bodyPr>
            <a:normAutofit/>
          </a:bodyPr>
          <a:lstStyle>
            <a:lvl1pPr marL="0" indent="0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ct val="100000"/>
              </a:lnSpc>
              <a:spcBef>
                <a:spcPts val="235"/>
              </a:spcBef>
            </a:pPr>
            <a:fld id="{81D60167-4931-47E6-BA6A-407CBD079E47}" type="slidenum">
              <a:rPr lang="en-IN" spc="-50" smtClean="0"/>
              <a:t>‹#›</a:t>
            </a:fld>
            <a:endParaRPr lang="en-IN" spc="-50" dirty="0"/>
          </a:p>
        </p:txBody>
      </p:sp>
    </p:spTree>
    <p:extLst>
      <p:ext uri="{BB962C8B-B14F-4D97-AF65-F5344CB8AC3E}">
        <p14:creationId xmlns:p14="http://schemas.microsoft.com/office/powerpoint/2010/main" val="21093394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4004528"/>
            <a:ext cx="6055518" cy="628247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4338521"/>
            <a:ext cx="2283618" cy="3548180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12913518" y="2514600"/>
            <a:ext cx="4229100" cy="42291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11999119" y="1"/>
            <a:ext cx="2405081" cy="171211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12908817" y="9144000"/>
            <a:ext cx="1490601" cy="1143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5656718" y="0"/>
            <a:ext cx="1028700" cy="1714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69167" y="679077"/>
            <a:ext cx="14107085" cy="210079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54969" y="3079378"/>
            <a:ext cx="13419812" cy="62932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5233459" y="2686052"/>
            <a:ext cx="1485899" cy="4571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65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11/3/2025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13427360" y="4837946"/>
            <a:ext cx="5789693" cy="45720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65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5528811" y="443594"/>
            <a:ext cx="1257299" cy="115153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42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38100">
              <a:lnSpc>
                <a:spcPct val="100000"/>
              </a:lnSpc>
              <a:spcBef>
                <a:spcPts val="235"/>
              </a:spcBef>
            </a:pPr>
            <a:fld id="{81D60167-4931-47E6-BA6A-407CBD079E47}" type="slidenum">
              <a:rPr lang="en-IN" spc="-50" smtClean="0"/>
              <a:t>‹#›</a:t>
            </a:fld>
            <a:endParaRPr lang="en-IN" spc="-50" dirty="0"/>
          </a:p>
        </p:txBody>
      </p:sp>
    </p:spTree>
    <p:extLst>
      <p:ext uri="{BB962C8B-B14F-4D97-AF65-F5344CB8AC3E}">
        <p14:creationId xmlns:p14="http://schemas.microsoft.com/office/powerpoint/2010/main" val="10614515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  <p:sldLayoutId id="2147483701" r:id="rId17"/>
  </p:sldLayoutIdLst>
  <p:txStyles>
    <p:titleStyle>
      <a:lvl1pPr algn="l" defTabSz="685800" rtl="0" eaLnBrk="1" latinLnBrk="0" hangingPunct="1">
        <a:spcBef>
          <a:spcPct val="0"/>
        </a:spcBef>
        <a:buNone/>
        <a:defRPr sz="63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514350" indent="-514350" algn="l" defTabSz="685800" rtl="0" eaLnBrk="1" latinLnBrk="0" hangingPunct="1">
        <a:spcBef>
          <a:spcPts val="15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3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1114425" indent="-428625" algn="l" defTabSz="685800" rtl="0" eaLnBrk="1" latinLnBrk="0" hangingPunct="1">
        <a:spcBef>
          <a:spcPts val="15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7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714500" indent="-342900" algn="l" defTabSz="685800" rtl="0" eaLnBrk="1" latinLnBrk="0" hangingPunct="1">
        <a:spcBef>
          <a:spcPts val="15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4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2400300" indent="-342900" algn="l" defTabSz="685800" rtl="0" eaLnBrk="1" latinLnBrk="0" hangingPunct="1">
        <a:spcBef>
          <a:spcPts val="15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1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3086100" indent="-342900" algn="l" defTabSz="685800" rtl="0" eaLnBrk="1" latinLnBrk="0" hangingPunct="1">
        <a:spcBef>
          <a:spcPts val="15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1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3759000" indent="-342900" algn="l" defTabSz="685800" rtl="0" eaLnBrk="1" latinLnBrk="0" hangingPunct="1">
        <a:spcBef>
          <a:spcPts val="15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1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4457700" indent="-342900" algn="l" defTabSz="685800" rtl="0" eaLnBrk="1" latinLnBrk="0" hangingPunct="1">
        <a:spcBef>
          <a:spcPts val="15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1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5143500" indent="-342900" algn="l" defTabSz="685800" rtl="0" eaLnBrk="1" latinLnBrk="0" hangingPunct="1">
        <a:spcBef>
          <a:spcPts val="15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1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5829300" indent="-342900" algn="l" defTabSz="685800" rtl="0" eaLnBrk="1" latinLnBrk="0" hangingPunct="1">
        <a:spcBef>
          <a:spcPts val="15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1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0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7" Type="http://schemas.openxmlformats.org/officeDocument/2006/relationships/image" Target="../media/image105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8000" cy="102869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23833" y="2324614"/>
              <a:ext cx="8264166" cy="5638799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92035" y="2781397"/>
            <a:ext cx="7866380" cy="3787140"/>
          </a:xfrm>
          <a:prstGeom prst="rect">
            <a:avLst/>
          </a:prstGeom>
        </p:spPr>
        <p:txBody>
          <a:bodyPr vert="horz" wrap="square" lIns="0" tIns="155575" rIns="0" bIns="0" rtlCol="0">
            <a:spAutoFit/>
          </a:bodyPr>
          <a:lstStyle/>
          <a:p>
            <a:pPr marL="12700" marR="5080">
              <a:lnSpc>
                <a:spcPts val="9530"/>
              </a:lnSpc>
              <a:spcBef>
                <a:spcPts val="1225"/>
              </a:spcBef>
            </a:pPr>
            <a:r>
              <a:rPr sz="8800" spc="240" dirty="0"/>
              <a:t>RENTAL</a:t>
            </a:r>
            <a:r>
              <a:rPr sz="8800" spc="-25" dirty="0"/>
              <a:t> </a:t>
            </a:r>
            <a:r>
              <a:rPr sz="8800" spc="130" dirty="0"/>
              <a:t>CAR </a:t>
            </a:r>
            <a:r>
              <a:rPr sz="8800" spc="280" dirty="0"/>
              <a:t>MANAGEMEN </a:t>
            </a:r>
            <a:r>
              <a:rPr sz="8800" spc="195" dirty="0"/>
              <a:t>SYSTEM</a:t>
            </a:r>
            <a:endParaRPr sz="8800"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298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35"/>
              </a:spcBef>
            </a:pPr>
            <a:fld id="{81D60167-4931-47E6-BA6A-407CBD079E47}" type="slidenum">
              <a:rPr spc="-50" dirty="0"/>
              <a:t>1</a:t>
            </a:fld>
            <a:endParaRPr spc="-50" dirty="0"/>
          </a:p>
        </p:txBody>
      </p:sp>
      <p:sp>
        <p:nvSpPr>
          <p:cNvPr id="6" name="object 6"/>
          <p:cNvSpPr txBox="1"/>
          <p:nvPr/>
        </p:nvSpPr>
        <p:spPr>
          <a:xfrm>
            <a:off x="692035" y="6473364"/>
            <a:ext cx="9219565" cy="977900"/>
          </a:xfrm>
          <a:prstGeom prst="rect">
            <a:avLst/>
          </a:prstGeom>
        </p:spPr>
        <p:txBody>
          <a:bodyPr vert="horz" wrap="square" lIns="0" tIns="774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10"/>
              </a:spcBef>
              <a:tabLst>
                <a:tab pos="3773170" algn="l"/>
              </a:tabLst>
            </a:pPr>
            <a:r>
              <a:rPr sz="2700" dirty="0">
                <a:latin typeface="Arial Black"/>
                <a:cs typeface="Arial Black"/>
              </a:rPr>
              <a:t>NAME</a:t>
            </a:r>
            <a:r>
              <a:rPr sz="2700" spc="-35" dirty="0">
                <a:latin typeface="Arial Black"/>
                <a:cs typeface="Arial Black"/>
              </a:rPr>
              <a:t> </a:t>
            </a:r>
            <a:r>
              <a:rPr sz="2700" dirty="0">
                <a:latin typeface="Arial Black"/>
                <a:cs typeface="Arial Black"/>
              </a:rPr>
              <a:t>:</a:t>
            </a:r>
            <a:r>
              <a:rPr sz="2700" spc="-35" dirty="0">
                <a:latin typeface="Arial Black"/>
                <a:cs typeface="Arial Black"/>
              </a:rPr>
              <a:t> </a:t>
            </a:r>
            <a:r>
              <a:rPr sz="2700" dirty="0">
                <a:latin typeface="Arial Black"/>
                <a:cs typeface="Arial Black"/>
              </a:rPr>
              <a:t>JESWIN</a:t>
            </a:r>
            <a:r>
              <a:rPr sz="2700" spc="-30" dirty="0">
                <a:latin typeface="Arial Black"/>
                <a:cs typeface="Arial Black"/>
              </a:rPr>
              <a:t> </a:t>
            </a:r>
            <a:r>
              <a:rPr sz="2700" spc="-25" dirty="0">
                <a:latin typeface="Arial Black"/>
                <a:cs typeface="Arial Black"/>
              </a:rPr>
              <a:t>.M</a:t>
            </a:r>
            <a:r>
              <a:rPr sz="2700" dirty="0">
                <a:latin typeface="Arial Black"/>
                <a:cs typeface="Arial Black"/>
              </a:rPr>
              <a:t>	,</a:t>
            </a:r>
            <a:r>
              <a:rPr sz="2700" spc="-45" dirty="0">
                <a:latin typeface="Arial Black"/>
                <a:cs typeface="Arial Black"/>
              </a:rPr>
              <a:t> </a:t>
            </a:r>
            <a:r>
              <a:rPr sz="2700" dirty="0">
                <a:latin typeface="Arial Black"/>
                <a:cs typeface="Arial Black"/>
              </a:rPr>
              <a:t>RAAHIL</a:t>
            </a:r>
            <a:r>
              <a:rPr sz="2700" spc="-35" dirty="0">
                <a:latin typeface="Arial Black"/>
                <a:cs typeface="Arial Black"/>
              </a:rPr>
              <a:t> </a:t>
            </a:r>
            <a:r>
              <a:rPr sz="2700" spc="-10" dirty="0">
                <a:latin typeface="Arial Black"/>
                <a:cs typeface="Arial Black"/>
              </a:rPr>
              <a:t>HASSAN</a:t>
            </a:r>
            <a:endParaRPr sz="2700">
              <a:latin typeface="Arial Black"/>
              <a:cs typeface="Arial Black"/>
            </a:endParaRPr>
          </a:p>
          <a:p>
            <a:pPr marL="12700">
              <a:lnSpc>
                <a:spcPct val="100000"/>
              </a:lnSpc>
              <a:spcBef>
                <a:spcPts val="509"/>
              </a:spcBef>
            </a:pPr>
            <a:r>
              <a:rPr sz="2700" dirty="0">
                <a:latin typeface="Arial Black"/>
                <a:cs typeface="Arial Black"/>
              </a:rPr>
              <a:t>REG.NO</a:t>
            </a:r>
            <a:r>
              <a:rPr sz="2700" spc="100" dirty="0">
                <a:latin typeface="Arial Black"/>
                <a:cs typeface="Arial Black"/>
              </a:rPr>
              <a:t> </a:t>
            </a:r>
            <a:r>
              <a:rPr sz="2700" dirty="0">
                <a:latin typeface="Arial Black"/>
                <a:cs typeface="Arial Black"/>
              </a:rPr>
              <a:t>:</a:t>
            </a:r>
            <a:r>
              <a:rPr sz="2700" spc="105" dirty="0">
                <a:latin typeface="Arial Black"/>
                <a:cs typeface="Arial Black"/>
              </a:rPr>
              <a:t> </a:t>
            </a:r>
            <a:r>
              <a:rPr sz="2700" dirty="0">
                <a:latin typeface="Arial Black"/>
                <a:cs typeface="Arial Black"/>
              </a:rPr>
              <a:t>RA2311047010043,</a:t>
            </a:r>
            <a:r>
              <a:rPr sz="2700" spc="105" dirty="0">
                <a:latin typeface="Arial Black"/>
                <a:cs typeface="Arial Black"/>
              </a:rPr>
              <a:t> </a:t>
            </a:r>
            <a:r>
              <a:rPr sz="2700" spc="-10" dirty="0">
                <a:latin typeface="Arial Black"/>
                <a:cs typeface="Arial Black"/>
              </a:rPr>
              <a:t>RA2311047010010</a:t>
            </a:r>
            <a:endParaRPr sz="27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FC8388-FEC7-2800-5ED1-B5B98E19A4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CB7845-9299-3763-A8C1-8C924F84DE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5200" y="495300"/>
            <a:ext cx="11277600" cy="1000274"/>
          </a:xfrm>
        </p:spPr>
        <p:txBody>
          <a:bodyPr/>
          <a:lstStyle/>
          <a:p>
            <a:pPr algn="ctr"/>
            <a:r>
              <a:rPr lang="en-IN" dirty="0"/>
              <a:t>Payment Table Creation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C6A759-10C3-0F5B-1888-D4D561344E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600" y="2824094"/>
            <a:ext cx="11822214" cy="4638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902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869401-9E03-C0D1-0B16-72F661E085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AC2E40-AA70-5DD2-C920-960DA3E7A8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5200" y="495300"/>
            <a:ext cx="11277600" cy="1000274"/>
          </a:xfrm>
        </p:spPr>
        <p:txBody>
          <a:bodyPr/>
          <a:lstStyle/>
          <a:p>
            <a:pPr algn="ctr"/>
            <a:r>
              <a:rPr lang="en-IN" dirty="0"/>
              <a:t>Discount Table Creation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934776-A646-7D93-F35F-2E397C2C8B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0" y="2705100"/>
            <a:ext cx="13983379" cy="4653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4666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A6D6B6-8308-F1CC-8A13-45BDCB93F3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E2DEC-F79F-1990-9072-A9301504CC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5200" y="495300"/>
            <a:ext cx="11277600" cy="1000274"/>
          </a:xfrm>
        </p:spPr>
        <p:txBody>
          <a:bodyPr/>
          <a:lstStyle/>
          <a:p>
            <a:pPr algn="ctr"/>
            <a:r>
              <a:rPr lang="en-IN" dirty="0"/>
              <a:t>Branch Table Creation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7B3626-EC7E-018D-CD99-7611536B50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0" y="3314700"/>
            <a:ext cx="11256590" cy="3948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3149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1C9B46-D3C8-7DDB-98AF-A2B46BFEBF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29C50-3FA2-2A7B-F293-65144E4589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5200" y="495300"/>
            <a:ext cx="11277600" cy="1000274"/>
          </a:xfrm>
        </p:spPr>
        <p:txBody>
          <a:bodyPr/>
          <a:lstStyle/>
          <a:p>
            <a:pPr algn="ctr"/>
            <a:r>
              <a:rPr lang="en-IN" dirty="0"/>
              <a:t>Employee Table Creation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00D6EA-CAAC-763A-05AB-27D282E43B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200" y="2826489"/>
            <a:ext cx="10142445" cy="4700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5630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F56239-E64A-3F28-74AE-B3CF2882C8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B071C-6C61-ECAB-3D08-E69A155F73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5200" y="495300"/>
            <a:ext cx="11277600" cy="1000274"/>
          </a:xfrm>
        </p:spPr>
        <p:txBody>
          <a:bodyPr/>
          <a:lstStyle/>
          <a:p>
            <a:pPr algn="ctr"/>
            <a:r>
              <a:rPr lang="en-IN" dirty="0"/>
              <a:t>Vehicle Table Creation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B27549-887A-07E1-62AB-F8D0D72203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5032" y="3162300"/>
            <a:ext cx="12689107" cy="3610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1660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21E096-B6AA-1808-00EA-68D391F84C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FF990C-54B3-CD68-CF69-6467A8CEDD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5200" y="495300"/>
            <a:ext cx="11277600" cy="1000274"/>
          </a:xfrm>
        </p:spPr>
        <p:txBody>
          <a:bodyPr/>
          <a:lstStyle/>
          <a:p>
            <a:pPr algn="ctr"/>
            <a:r>
              <a:rPr lang="en-IN" dirty="0"/>
              <a:t>Car Table Creation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FFE7EF-2F26-F8BE-5F5B-30EE50D859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0" y="2912207"/>
            <a:ext cx="9938298" cy="4462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3361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B4AF27-3642-23A6-7DCB-91A2E5C54B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0BD6B8-0ED0-5B96-5922-CCDDB92419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5200" y="495300"/>
            <a:ext cx="11277600" cy="1000274"/>
          </a:xfrm>
        </p:spPr>
        <p:txBody>
          <a:bodyPr/>
          <a:lstStyle/>
          <a:p>
            <a:pPr algn="ctr"/>
            <a:r>
              <a:rPr lang="en-IN" dirty="0"/>
              <a:t>Car Type Table Creation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362465-B82D-2F73-8BF4-F2A1492514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8311" y="2857500"/>
            <a:ext cx="12526965" cy="4236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1039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29DD25-C650-1DED-7621-BA3581A598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D667C-9559-EA5F-B1DB-B78FC3C50B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5200" y="495300"/>
            <a:ext cx="11277600" cy="1000274"/>
          </a:xfrm>
        </p:spPr>
        <p:txBody>
          <a:bodyPr/>
          <a:lstStyle/>
          <a:p>
            <a:pPr algn="ctr"/>
            <a:r>
              <a:rPr lang="en-IN" dirty="0"/>
              <a:t>Car Model Table Creation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CA26C1-893D-4DCA-9E24-E57F022946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0" y="3019574"/>
            <a:ext cx="11669043" cy="3881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6746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441A28-E72B-99E7-1BBA-83DB5033A0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C36B7E-ECD3-2D9E-7AAD-BFCED0F83A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5200" y="495300"/>
            <a:ext cx="11277600" cy="2000548"/>
          </a:xfrm>
        </p:spPr>
        <p:txBody>
          <a:bodyPr/>
          <a:lstStyle/>
          <a:p>
            <a:pPr algn="ctr"/>
            <a:r>
              <a:rPr lang="en-IN" dirty="0"/>
              <a:t>Damage Report Table Creation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9074F1-4CF7-5511-4CDF-27F43647DF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800" y="3009900"/>
            <a:ext cx="14344675" cy="4614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0502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3B3456-BBEA-3E46-0F85-67A7AD79E7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7BF32-9063-85C0-AE3D-2E8909172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5200" y="495300"/>
            <a:ext cx="11277600" cy="1000274"/>
          </a:xfrm>
        </p:spPr>
        <p:txBody>
          <a:bodyPr/>
          <a:lstStyle/>
          <a:p>
            <a:pPr algn="ctr"/>
            <a:r>
              <a:rPr lang="en-IN" dirty="0"/>
              <a:t>Insurance Table Creation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9CAAFC-6C72-6CEB-2B46-6960E16ACB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0" y="3390900"/>
            <a:ext cx="11372569" cy="3805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7515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7402858"/>
            <a:ext cx="18287999" cy="2884141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299248" y="1856637"/>
            <a:ext cx="7753349" cy="4966106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016000" y="936849"/>
            <a:ext cx="9250045" cy="5137150"/>
          </a:xfrm>
          <a:prstGeom prst="rect">
            <a:avLst/>
          </a:prstGeom>
        </p:spPr>
        <p:txBody>
          <a:bodyPr vert="horz" wrap="square" lIns="0" tIns="2565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020"/>
              </a:spcBef>
            </a:pPr>
            <a:r>
              <a:rPr sz="6950" spc="-10" dirty="0"/>
              <a:t>INTRODUCTION</a:t>
            </a:r>
            <a:endParaRPr sz="6950"/>
          </a:p>
          <a:p>
            <a:pPr marL="12700" marR="5080">
              <a:lnSpc>
                <a:spcPct val="116199"/>
              </a:lnSpc>
              <a:spcBef>
                <a:spcPts val="359"/>
              </a:spcBef>
            </a:pPr>
            <a:r>
              <a:rPr sz="4250" b="0" spc="175" dirty="0">
                <a:latin typeface="Tahoma"/>
                <a:cs typeface="Tahoma"/>
              </a:rPr>
              <a:t>A</a:t>
            </a:r>
            <a:r>
              <a:rPr sz="4250" b="0" spc="-215" dirty="0">
                <a:latin typeface="Tahoma"/>
                <a:cs typeface="Tahoma"/>
              </a:rPr>
              <a:t> </a:t>
            </a:r>
            <a:r>
              <a:rPr sz="4250" b="0" spc="160" dirty="0">
                <a:latin typeface="Tahoma"/>
                <a:cs typeface="Tahoma"/>
              </a:rPr>
              <a:t>Car</a:t>
            </a:r>
            <a:r>
              <a:rPr sz="4250" b="0" spc="-215" dirty="0">
                <a:latin typeface="Tahoma"/>
                <a:cs typeface="Tahoma"/>
              </a:rPr>
              <a:t> </a:t>
            </a:r>
            <a:r>
              <a:rPr sz="4250" b="0" spc="105" dirty="0">
                <a:latin typeface="Tahoma"/>
                <a:cs typeface="Tahoma"/>
              </a:rPr>
              <a:t>Rental</a:t>
            </a:r>
            <a:r>
              <a:rPr sz="4250" b="0" spc="-215" dirty="0">
                <a:latin typeface="Tahoma"/>
                <a:cs typeface="Tahoma"/>
              </a:rPr>
              <a:t> </a:t>
            </a:r>
            <a:r>
              <a:rPr sz="4250" b="0" spc="185" dirty="0">
                <a:latin typeface="Tahoma"/>
                <a:cs typeface="Tahoma"/>
              </a:rPr>
              <a:t>Management</a:t>
            </a:r>
            <a:r>
              <a:rPr sz="4250" b="0" spc="-210" dirty="0">
                <a:latin typeface="Tahoma"/>
                <a:cs typeface="Tahoma"/>
              </a:rPr>
              <a:t> </a:t>
            </a:r>
            <a:r>
              <a:rPr sz="4250" b="0" spc="110" dirty="0">
                <a:latin typeface="Tahoma"/>
                <a:cs typeface="Tahoma"/>
              </a:rPr>
              <a:t>System </a:t>
            </a:r>
            <a:r>
              <a:rPr sz="4250" b="0" spc="114" dirty="0">
                <a:latin typeface="Tahoma"/>
                <a:cs typeface="Tahoma"/>
              </a:rPr>
              <a:t>automates</a:t>
            </a:r>
            <a:r>
              <a:rPr sz="4250" b="0" spc="-215" dirty="0">
                <a:latin typeface="Tahoma"/>
                <a:cs typeface="Tahoma"/>
              </a:rPr>
              <a:t> </a:t>
            </a:r>
            <a:r>
              <a:rPr sz="4250" b="0" spc="185" dirty="0">
                <a:latin typeface="Tahoma"/>
                <a:cs typeface="Tahoma"/>
              </a:rPr>
              <a:t>vehicle</a:t>
            </a:r>
            <a:r>
              <a:rPr sz="4250" b="0" spc="-210" dirty="0">
                <a:latin typeface="Tahoma"/>
                <a:cs typeface="Tahoma"/>
              </a:rPr>
              <a:t> </a:t>
            </a:r>
            <a:r>
              <a:rPr sz="4250" b="0" spc="35" dirty="0">
                <a:latin typeface="Tahoma"/>
                <a:cs typeface="Tahoma"/>
              </a:rPr>
              <a:t>rentals, </a:t>
            </a:r>
            <a:r>
              <a:rPr sz="4250" b="0" spc="135" dirty="0">
                <a:latin typeface="Tahoma"/>
                <a:cs typeface="Tahoma"/>
              </a:rPr>
              <a:t>streamlining</a:t>
            </a:r>
            <a:r>
              <a:rPr sz="4250" b="0" spc="-204" dirty="0">
                <a:latin typeface="Tahoma"/>
                <a:cs typeface="Tahoma"/>
              </a:rPr>
              <a:t> </a:t>
            </a:r>
            <a:r>
              <a:rPr sz="4250" b="0" spc="75" dirty="0">
                <a:latin typeface="Tahoma"/>
                <a:cs typeface="Tahoma"/>
              </a:rPr>
              <a:t>reservations,</a:t>
            </a:r>
            <a:r>
              <a:rPr sz="4250" b="0" spc="-200" dirty="0">
                <a:latin typeface="Tahoma"/>
                <a:cs typeface="Tahoma"/>
              </a:rPr>
              <a:t> </a:t>
            </a:r>
            <a:r>
              <a:rPr sz="4250" b="0" spc="90" dirty="0">
                <a:latin typeface="Tahoma"/>
                <a:cs typeface="Tahoma"/>
              </a:rPr>
              <a:t>payments, </a:t>
            </a:r>
            <a:r>
              <a:rPr sz="4250" b="0" spc="195" dirty="0">
                <a:latin typeface="Tahoma"/>
                <a:cs typeface="Tahoma"/>
              </a:rPr>
              <a:t>and</a:t>
            </a:r>
            <a:r>
              <a:rPr sz="4250" b="0" spc="-229" dirty="0">
                <a:latin typeface="Tahoma"/>
                <a:cs typeface="Tahoma"/>
              </a:rPr>
              <a:t> </a:t>
            </a:r>
            <a:r>
              <a:rPr sz="4250" b="0" spc="75" dirty="0">
                <a:latin typeface="Tahoma"/>
                <a:cs typeface="Tahoma"/>
              </a:rPr>
              <a:t>fleet</a:t>
            </a:r>
            <a:r>
              <a:rPr sz="4250" b="0" spc="-225" dirty="0">
                <a:latin typeface="Tahoma"/>
                <a:cs typeface="Tahoma"/>
              </a:rPr>
              <a:t> </a:t>
            </a:r>
            <a:r>
              <a:rPr sz="4250" b="0" spc="155" dirty="0">
                <a:latin typeface="Tahoma"/>
                <a:cs typeface="Tahoma"/>
              </a:rPr>
              <a:t>management</a:t>
            </a:r>
            <a:r>
              <a:rPr sz="4250" b="0" spc="-225" dirty="0">
                <a:latin typeface="Tahoma"/>
                <a:cs typeface="Tahoma"/>
              </a:rPr>
              <a:t> </a:t>
            </a:r>
            <a:r>
              <a:rPr sz="4250" b="0" spc="85" dirty="0">
                <a:latin typeface="Tahoma"/>
                <a:cs typeface="Tahoma"/>
              </a:rPr>
              <a:t>to</a:t>
            </a:r>
            <a:r>
              <a:rPr sz="4250" b="0" spc="-229" dirty="0">
                <a:latin typeface="Tahoma"/>
                <a:cs typeface="Tahoma"/>
              </a:rPr>
              <a:t> </a:t>
            </a:r>
            <a:r>
              <a:rPr sz="4250" b="0" spc="190" dirty="0">
                <a:latin typeface="Tahoma"/>
                <a:cs typeface="Tahoma"/>
              </a:rPr>
              <a:t>enhance </a:t>
            </a:r>
            <a:r>
              <a:rPr sz="4250" b="0" spc="155" dirty="0">
                <a:latin typeface="Tahoma"/>
                <a:cs typeface="Tahoma"/>
              </a:rPr>
              <a:t>efficiency</a:t>
            </a:r>
            <a:r>
              <a:rPr sz="4250" b="0" spc="-215" dirty="0">
                <a:latin typeface="Tahoma"/>
                <a:cs typeface="Tahoma"/>
              </a:rPr>
              <a:t> </a:t>
            </a:r>
            <a:r>
              <a:rPr sz="4250" b="0" spc="195" dirty="0">
                <a:latin typeface="Tahoma"/>
                <a:cs typeface="Tahoma"/>
              </a:rPr>
              <a:t>and</a:t>
            </a:r>
            <a:r>
              <a:rPr sz="4250" b="0" spc="-210" dirty="0">
                <a:latin typeface="Tahoma"/>
                <a:cs typeface="Tahoma"/>
              </a:rPr>
              <a:t> </a:t>
            </a:r>
            <a:r>
              <a:rPr sz="4250" b="0" spc="145" dirty="0">
                <a:latin typeface="Tahoma"/>
                <a:cs typeface="Tahoma"/>
              </a:rPr>
              <a:t>customer</a:t>
            </a:r>
            <a:r>
              <a:rPr sz="4250" b="0" spc="-215" dirty="0">
                <a:latin typeface="Tahoma"/>
                <a:cs typeface="Tahoma"/>
              </a:rPr>
              <a:t> </a:t>
            </a:r>
            <a:r>
              <a:rPr sz="4250" b="0" spc="114" dirty="0">
                <a:latin typeface="Tahoma"/>
                <a:cs typeface="Tahoma"/>
              </a:rPr>
              <a:t>experience.</a:t>
            </a:r>
            <a:endParaRPr sz="4250">
              <a:latin typeface="Tahoma"/>
              <a:cs typeface="Tahom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298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35"/>
              </a:spcBef>
            </a:pPr>
            <a:fld id="{81D60167-4931-47E6-BA6A-407CBD079E47}" type="slidenum">
              <a:rPr spc="-50" dirty="0"/>
              <a:t>2</a:t>
            </a:fld>
            <a:endParaRPr spc="-5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D79795-A7FF-0A58-B530-81490B0334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F9FDE8-CDE9-BC6E-8F25-6BA7127BE4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5200" y="495300"/>
            <a:ext cx="11277600" cy="2000548"/>
          </a:xfrm>
        </p:spPr>
        <p:txBody>
          <a:bodyPr/>
          <a:lstStyle/>
          <a:p>
            <a:pPr algn="ctr"/>
            <a:r>
              <a:rPr lang="en-IN" dirty="0"/>
              <a:t>Maintenance Table Creation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3936C0-C45C-C697-528C-13A2417FBB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5200" y="3238500"/>
            <a:ext cx="11221002" cy="4057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3880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12B173-3DD0-0C7B-BA70-922BDE579C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9A9DB-EC87-A605-BF48-7484C9570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5200" y="495300"/>
            <a:ext cx="11277600" cy="1000274"/>
          </a:xfrm>
        </p:spPr>
        <p:txBody>
          <a:bodyPr/>
          <a:lstStyle/>
          <a:p>
            <a:pPr algn="ctr"/>
            <a:r>
              <a:rPr lang="en-IN" dirty="0"/>
              <a:t>Feedback Table Creation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B84971-F981-8B08-F7F1-99B34B1627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200" y="3514874"/>
            <a:ext cx="11451179" cy="3286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7889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84F3CD-D924-5274-CAE1-5A7804B0A7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32361-A077-7D10-8AB4-5F144C57A7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5200" y="495300"/>
            <a:ext cx="11277600" cy="1000274"/>
          </a:xfrm>
        </p:spPr>
        <p:txBody>
          <a:bodyPr/>
          <a:lstStyle/>
          <a:p>
            <a:pPr algn="ctr"/>
            <a:r>
              <a:rPr lang="en-IN" dirty="0"/>
              <a:t>Insert Values - Customer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A32AA2-6E4C-BF4B-AAA4-EE1E7FF5C0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2066496"/>
            <a:ext cx="11270917" cy="406760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E15F16C-243B-21FF-99BA-7A3068A191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6622606"/>
            <a:ext cx="10162362" cy="3195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5975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04D88D-8331-8076-8DCA-BCFB4FB283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A3342B-DACA-C41A-6846-F58B2FCE99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419100"/>
            <a:ext cx="12954000" cy="1371600"/>
          </a:xfrm>
        </p:spPr>
        <p:txBody>
          <a:bodyPr/>
          <a:lstStyle/>
          <a:p>
            <a:pPr algn="ctr"/>
            <a:r>
              <a:rPr lang="en-IN" dirty="0"/>
              <a:t>Insert Values - Reservation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0AE5FE-A885-4E32-87DC-49DAF6BBD7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8188" y="1790700"/>
            <a:ext cx="7567935" cy="49464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BB221A1-0999-0AAB-35CF-1D306965B9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2045" y="4838700"/>
            <a:ext cx="8436538" cy="459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8811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7BBE56-4116-6D5B-61D4-E2155EBA93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DD854-7C78-53E3-7E39-B3E9E4AAD2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5200" y="495300"/>
            <a:ext cx="11277600" cy="1000274"/>
          </a:xfrm>
        </p:spPr>
        <p:txBody>
          <a:bodyPr/>
          <a:lstStyle/>
          <a:p>
            <a:pPr algn="ctr"/>
            <a:r>
              <a:rPr lang="en-IN" dirty="0"/>
              <a:t>Insert Values - Rent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82C757-B796-D770-C5B6-1F9A07EC52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1918" y="1866900"/>
            <a:ext cx="7586998" cy="485267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DCF21A4-55B0-99EB-F849-0C69485B8B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4750197"/>
            <a:ext cx="7955968" cy="3938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2574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DF8E17-A8EB-C49F-E3FD-6281310F69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9BAE8F-3AC1-B066-651E-E7D27ABE0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5200" y="495300"/>
            <a:ext cx="11277600" cy="1000274"/>
          </a:xfrm>
        </p:spPr>
        <p:txBody>
          <a:bodyPr/>
          <a:lstStyle/>
          <a:p>
            <a:pPr algn="ctr"/>
            <a:r>
              <a:rPr lang="en-IN" dirty="0"/>
              <a:t>Insert Values - Payment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35CB02-2248-F692-3A66-68974BC2BE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2095500"/>
            <a:ext cx="9832652" cy="47960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337FB91-CDBD-ADF0-19E9-8CCDC3A690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6900" y="5143500"/>
            <a:ext cx="7197281" cy="3800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2845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DC85B0-7F64-68D9-1B62-99D77B5730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626A5D-A169-5450-0E85-CFF97793D7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5200" y="495300"/>
            <a:ext cx="11277600" cy="1000274"/>
          </a:xfrm>
        </p:spPr>
        <p:txBody>
          <a:bodyPr/>
          <a:lstStyle/>
          <a:p>
            <a:pPr algn="ctr"/>
            <a:r>
              <a:rPr lang="en-IN" dirty="0"/>
              <a:t>Insert Values - Discount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74685E-054B-5861-1DBE-D1F01FF8B0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2019300"/>
            <a:ext cx="8991600" cy="47636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DF0711-98EF-FC66-4B44-3752C60D58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8413" y="5600700"/>
            <a:ext cx="8642508" cy="3967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5909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66C267-9032-BE0A-71E3-F05F287B44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A3153-A050-F66E-425E-B9422EBF66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5200" y="495300"/>
            <a:ext cx="11277600" cy="1000274"/>
          </a:xfrm>
        </p:spPr>
        <p:txBody>
          <a:bodyPr/>
          <a:lstStyle/>
          <a:p>
            <a:pPr algn="ctr"/>
            <a:r>
              <a:rPr lang="en-IN" dirty="0"/>
              <a:t>Insert Values - Branch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0E388F-E94E-8884-042A-BF5F9B79AD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1790700"/>
            <a:ext cx="8358524" cy="55393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DCB9052-09E0-884F-FA6B-8144C8D93B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4465776"/>
            <a:ext cx="5886676" cy="4051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3873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BE68AA-E239-0FE5-9C87-32D352146F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96DCCE-069C-063F-9289-4859926F43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5200" y="495300"/>
            <a:ext cx="11277600" cy="1000274"/>
          </a:xfrm>
        </p:spPr>
        <p:txBody>
          <a:bodyPr/>
          <a:lstStyle/>
          <a:p>
            <a:pPr algn="ctr"/>
            <a:r>
              <a:rPr lang="en-IN" dirty="0"/>
              <a:t>Insert Values - Employee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696E15-FD40-8554-F008-5D97366F65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2019300"/>
            <a:ext cx="10280794" cy="42308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FCD49F4-74FE-1FD2-AA3A-C0D97A6B56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6229242"/>
            <a:ext cx="9694223" cy="3589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9403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3FE540-B106-69E7-2D2F-50E89C3FBF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3EAA1-04D8-D4E6-C42D-B481A30A95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5200" y="495300"/>
            <a:ext cx="11277600" cy="1000274"/>
          </a:xfrm>
        </p:spPr>
        <p:txBody>
          <a:bodyPr/>
          <a:lstStyle/>
          <a:p>
            <a:pPr algn="ctr"/>
            <a:r>
              <a:rPr lang="en-IN" dirty="0"/>
              <a:t>Insert Values - Vehicle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31D64E-E2F7-6E12-357A-D30E707159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2095500"/>
            <a:ext cx="4957986" cy="47814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5344B61-6034-21D0-5A6F-4A002119F1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0" y="4465326"/>
            <a:ext cx="4524528" cy="4701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7393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642186" y="2218031"/>
            <a:ext cx="6097269" cy="411745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16000" y="962002"/>
            <a:ext cx="10483850" cy="10890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6950" spc="170" dirty="0"/>
              <a:t>PROBLEM</a:t>
            </a:r>
            <a:r>
              <a:rPr sz="6950" spc="-10" dirty="0"/>
              <a:t> </a:t>
            </a:r>
            <a:r>
              <a:rPr sz="6950" spc="275" dirty="0"/>
              <a:t>STATEMENT</a:t>
            </a:r>
            <a:endParaRPr sz="6950"/>
          </a:p>
        </p:txBody>
      </p:sp>
      <p:sp>
        <p:nvSpPr>
          <p:cNvPr id="4" name="object 4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187960">
              <a:lnSpc>
                <a:spcPct val="116199"/>
              </a:lnSpc>
              <a:spcBef>
                <a:spcPts val="90"/>
              </a:spcBef>
            </a:pPr>
            <a:r>
              <a:rPr spc="215" dirty="0"/>
              <a:t>Manual</a:t>
            </a:r>
            <a:r>
              <a:rPr spc="-229" dirty="0"/>
              <a:t> </a:t>
            </a:r>
            <a:r>
              <a:rPr spc="90" dirty="0"/>
              <a:t>rental</a:t>
            </a:r>
            <a:r>
              <a:rPr spc="-229" dirty="0"/>
              <a:t> </a:t>
            </a:r>
            <a:r>
              <a:rPr spc="180" dirty="0"/>
              <a:t>processes</a:t>
            </a:r>
            <a:r>
              <a:rPr spc="-229" dirty="0"/>
              <a:t> </a:t>
            </a:r>
            <a:r>
              <a:rPr spc="180" dirty="0"/>
              <a:t>lead</a:t>
            </a:r>
            <a:r>
              <a:rPr spc="-229" dirty="0"/>
              <a:t> </a:t>
            </a:r>
            <a:r>
              <a:rPr spc="85" dirty="0"/>
              <a:t>to</a:t>
            </a:r>
            <a:r>
              <a:rPr spc="-229" dirty="0"/>
              <a:t> </a:t>
            </a:r>
            <a:r>
              <a:rPr spc="229" dirty="0"/>
              <a:t>booking </a:t>
            </a:r>
            <a:r>
              <a:rPr dirty="0"/>
              <a:t>errors,</a:t>
            </a:r>
            <a:r>
              <a:rPr spc="-210" dirty="0"/>
              <a:t> </a:t>
            </a:r>
            <a:r>
              <a:rPr spc="185" dirty="0"/>
              <a:t>poor</a:t>
            </a:r>
            <a:r>
              <a:rPr spc="-204" dirty="0"/>
              <a:t> </a:t>
            </a:r>
            <a:r>
              <a:rPr spc="105" dirty="0"/>
              <a:t>tracking,</a:t>
            </a:r>
            <a:r>
              <a:rPr spc="-204" dirty="0"/>
              <a:t> </a:t>
            </a:r>
            <a:r>
              <a:rPr spc="204" dirty="0"/>
              <a:t>and</a:t>
            </a:r>
            <a:r>
              <a:rPr spc="-204" dirty="0"/>
              <a:t> </a:t>
            </a:r>
            <a:r>
              <a:rPr spc="114" dirty="0"/>
              <a:t>inefficiency.</a:t>
            </a:r>
          </a:p>
          <a:p>
            <a:pPr marL="12700" marR="5080">
              <a:lnSpc>
                <a:spcPts val="5930"/>
              </a:lnSpc>
              <a:spcBef>
                <a:spcPts val="135"/>
              </a:spcBef>
            </a:pPr>
            <a:r>
              <a:rPr spc="150" dirty="0"/>
              <a:t>This</a:t>
            </a:r>
            <a:r>
              <a:rPr spc="-220" dirty="0"/>
              <a:t> </a:t>
            </a:r>
            <a:r>
              <a:rPr spc="110" dirty="0"/>
              <a:t>system</a:t>
            </a:r>
            <a:r>
              <a:rPr spc="-220" dirty="0"/>
              <a:t> </a:t>
            </a:r>
            <a:r>
              <a:rPr spc="160" dirty="0"/>
              <a:t>solves</a:t>
            </a:r>
            <a:r>
              <a:rPr spc="-215" dirty="0"/>
              <a:t> </a:t>
            </a:r>
            <a:r>
              <a:rPr spc="120" dirty="0"/>
              <a:t>these</a:t>
            </a:r>
            <a:r>
              <a:rPr spc="-220" dirty="0"/>
              <a:t> </a:t>
            </a:r>
            <a:r>
              <a:rPr spc="140" dirty="0"/>
              <a:t>issues</a:t>
            </a:r>
            <a:r>
              <a:rPr spc="-220" dirty="0"/>
              <a:t> </a:t>
            </a:r>
            <a:r>
              <a:rPr spc="110" dirty="0"/>
              <a:t>with </a:t>
            </a:r>
            <a:r>
              <a:rPr spc="105" dirty="0"/>
              <a:t>automation,</a:t>
            </a:r>
            <a:r>
              <a:rPr spc="-195" dirty="0"/>
              <a:t> </a:t>
            </a:r>
            <a:r>
              <a:rPr dirty="0"/>
              <a:t>real-</a:t>
            </a:r>
            <a:r>
              <a:rPr spc="85" dirty="0"/>
              <a:t>time</a:t>
            </a:r>
            <a:r>
              <a:rPr spc="-195" dirty="0"/>
              <a:t> </a:t>
            </a:r>
            <a:r>
              <a:rPr spc="105" dirty="0"/>
              <a:t>tracking,</a:t>
            </a:r>
            <a:r>
              <a:rPr spc="-195" dirty="0"/>
              <a:t> </a:t>
            </a:r>
            <a:r>
              <a:rPr spc="204" dirty="0"/>
              <a:t>and</a:t>
            </a:r>
            <a:r>
              <a:rPr spc="-195" dirty="0"/>
              <a:t> </a:t>
            </a:r>
            <a:r>
              <a:rPr spc="75" dirty="0"/>
              <a:t>better </a:t>
            </a:r>
            <a:r>
              <a:rPr spc="110" dirty="0"/>
              <a:t>management.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298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35"/>
              </a:spcBef>
            </a:pPr>
            <a:fld id="{81D60167-4931-47E6-BA6A-407CBD079E47}" type="slidenum">
              <a:rPr spc="-50" dirty="0"/>
              <a:t>3</a:t>
            </a:fld>
            <a:endParaRPr spc="-5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9A880C-E665-B5B2-E9E4-D919F01B5F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3A631-28BA-D578-6C96-E3AC93E19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5200" y="495300"/>
            <a:ext cx="11277600" cy="1000274"/>
          </a:xfrm>
        </p:spPr>
        <p:txBody>
          <a:bodyPr/>
          <a:lstStyle/>
          <a:p>
            <a:pPr algn="ctr"/>
            <a:r>
              <a:rPr lang="en-IN" dirty="0"/>
              <a:t>Insert Values - Car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1234E4-13E9-BEC9-220E-02A39722EC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1790700"/>
            <a:ext cx="7220266" cy="506632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7D3A0FA-FB81-E7E3-5BF6-B71D293536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4069" y="4762500"/>
            <a:ext cx="5258228" cy="366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6599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88B5D1-AF19-1D5F-7D32-B91DDD6760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99C63D-D984-2B94-43F5-7EFF8C1C8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5200" y="495300"/>
            <a:ext cx="11277600" cy="1000274"/>
          </a:xfrm>
        </p:spPr>
        <p:txBody>
          <a:bodyPr/>
          <a:lstStyle/>
          <a:p>
            <a:pPr algn="ctr"/>
            <a:r>
              <a:rPr lang="en-IN" dirty="0"/>
              <a:t>Insert Values – Car Type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ED24C4-B559-0FA7-53C2-9B9F8F1700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2019300"/>
            <a:ext cx="6258192" cy="49193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048AD44-EEA1-EF30-5906-B02BCF785B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91800" y="4596684"/>
            <a:ext cx="5700912" cy="4545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5453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150243-35C4-DAAF-44F2-1AE2BDD82F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64023-55B9-44EA-28C4-921E22DBA5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5200" y="495300"/>
            <a:ext cx="11277600" cy="1000274"/>
          </a:xfrm>
        </p:spPr>
        <p:txBody>
          <a:bodyPr/>
          <a:lstStyle/>
          <a:p>
            <a:pPr algn="ctr"/>
            <a:r>
              <a:rPr lang="en-IN" dirty="0"/>
              <a:t>Insert Values – Car Model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8E9F2E-386B-7CF5-0D9D-EEEFC22825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1943100"/>
            <a:ext cx="6982119" cy="52918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EDC891C-BCEE-A744-8C1C-5EF94BCF57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3600" y="4381500"/>
            <a:ext cx="5372531" cy="3963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3461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9C7A86-63B4-E8FF-C0B5-56EB868C4D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8D2FC1-FB69-1218-8E3D-17136E107A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0300" y="419100"/>
            <a:ext cx="13487400" cy="2000548"/>
          </a:xfrm>
        </p:spPr>
        <p:txBody>
          <a:bodyPr/>
          <a:lstStyle/>
          <a:p>
            <a:pPr algn="ctr"/>
            <a:r>
              <a:rPr lang="en-IN" dirty="0"/>
              <a:t>Insert Values – Damage Report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CB0C61-E135-61B4-A4C6-4F2D1798B1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2171700"/>
            <a:ext cx="7296754" cy="42194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CBE3648-4615-7F26-0598-15526D096C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0" y="5524500"/>
            <a:ext cx="7933982" cy="3614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3000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3B833A-596B-76BF-C697-5EB829C72E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DB7A60-4763-82F6-0D8F-96BD417B2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419100"/>
            <a:ext cx="14935200" cy="1000274"/>
          </a:xfrm>
        </p:spPr>
        <p:txBody>
          <a:bodyPr/>
          <a:lstStyle/>
          <a:p>
            <a:pPr algn="ctr"/>
            <a:r>
              <a:rPr lang="en-IN" dirty="0"/>
              <a:t>Insert Values – Insurance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EA10C6-DFEA-FD54-AB88-46A136482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638300"/>
            <a:ext cx="7172592" cy="56559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A76ECF3-838B-50AB-BC67-7394A6F5B8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7441" y="5295900"/>
            <a:ext cx="6501493" cy="3703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3533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7A93BB-67D3-57C4-3918-D3A440652F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1CC16C-EFE2-33A9-F6D5-EBAAA80B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1300" y="419100"/>
            <a:ext cx="12725400" cy="990600"/>
          </a:xfrm>
        </p:spPr>
        <p:txBody>
          <a:bodyPr/>
          <a:lstStyle/>
          <a:p>
            <a:pPr algn="ctr"/>
            <a:r>
              <a:rPr lang="en-IN" dirty="0"/>
              <a:t>Insert Values - Maintenance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C86FA7-246E-F882-CEE7-C161046974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1943100"/>
            <a:ext cx="7613044" cy="43483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556856B-A441-AF7A-7F8E-CFBF4FA495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6800" y="5676900"/>
            <a:ext cx="9320165" cy="3976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0100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1A0E13-0187-33D8-EC3F-425F0C0028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60DC5-0E97-2292-118A-83C9D86015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5200" y="495300"/>
            <a:ext cx="11277600" cy="1000274"/>
          </a:xfrm>
        </p:spPr>
        <p:txBody>
          <a:bodyPr/>
          <a:lstStyle/>
          <a:p>
            <a:pPr algn="ctr"/>
            <a:r>
              <a:rPr lang="en-IN" dirty="0"/>
              <a:t>Insert Values - Feedback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6B39DC-85D2-1D75-40A9-F8A9AD6522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943100"/>
            <a:ext cx="7438437" cy="43436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EEE2245-AEA5-8AB8-23AB-AD508E7ABB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0031" y="5524500"/>
            <a:ext cx="7243985" cy="4014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12650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FBB7A-94E4-0587-93CE-833EC9A004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3200" y="156307"/>
            <a:ext cx="12344400" cy="1000274"/>
          </a:xfrm>
        </p:spPr>
        <p:txBody>
          <a:bodyPr/>
          <a:lstStyle/>
          <a:p>
            <a:pPr algn="ctr"/>
            <a:r>
              <a:rPr lang="en-IN" dirty="0"/>
              <a:t>Complex Queries</a:t>
            </a:r>
          </a:p>
        </p:txBody>
      </p:sp>
      <p:pic>
        <p:nvPicPr>
          <p:cNvPr id="9" name="Picture 8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618602FC-82AB-388B-6A37-53029DEC1E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3101927"/>
            <a:ext cx="6858000" cy="6858000"/>
          </a:xfrm>
          <a:prstGeom prst="rect">
            <a:avLst/>
          </a:prstGeom>
        </p:spPr>
      </p:pic>
      <p:pic>
        <p:nvPicPr>
          <p:cNvPr id="13" name="Picture 12" descr="A screenshot of a list of email&#10;&#10;AI-generated content may be incorrect.">
            <a:extLst>
              <a:ext uri="{FF2B5EF4-FFF2-40B4-BE49-F238E27FC236}">
                <a16:creationId xmlns:a16="http://schemas.microsoft.com/office/drawing/2014/main" id="{11AF7CCF-8691-C019-2C86-438328F6D7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5400" y="5448300"/>
            <a:ext cx="8973280" cy="2819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1F0A2D1-76BB-277B-E413-26E38C56D62E}"/>
              </a:ext>
            </a:extLst>
          </p:cNvPr>
          <p:cNvSpPr txBox="1"/>
          <p:nvPr/>
        </p:nvSpPr>
        <p:spPr>
          <a:xfrm>
            <a:off x="2687745" y="1452146"/>
            <a:ext cx="12912509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 general complex query often </a:t>
            </a:r>
            <a:r>
              <a:rPr lang="en-US" sz="2000" dirty="0"/>
              <a:t>involves</a:t>
            </a:r>
            <a:r>
              <a:rPr lang="en-US" dirty="0"/>
              <a:t> multiple joins, filtering, and aggregation. </a:t>
            </a:r>
          </a:p>
          <a:p>
            <a:pPr algn="ctr"/>
            <a:r>
              <a:rPr lang="en-US" dirty="0"/>
              <a:t>This query calculates the total amount paid by each customer and identifies the method they used most recently.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0704885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12F3F-5166-236E-6898-03B7B8B7ED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9957"/>
            <a:ext cx="14107085" cy="1187823"/>
          </a:xfrm>
        </p:spPr>
        <p:txBody>
          <a:bodyPr/>
          <a:lstStyle/>
          <a:p>
            <a:pPr algn="ctr"/>
            <a:r>
              <a:rPr lang="en-IN" dirty="0"/>
              <a:t>Complex Queries</a:t>
            </a:r>
          </a:p>
        </p:txBody>
      </p:sp>
      <p:pic>
        <p:nvPicPr>
          <p:cNvPr id="4" name="Picture 3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63500EB7-CAE0-5FA9-3D88-290953A42D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2019300"/>
            <a:ext cx="7958259" cy="8077200"/>
          </a:xfrm>
          <a:prstGeom prst="rect">
            <a:avLst/>
          </a:prstGeom>
        </p:spPr>
      </p:pic>
      <p:pic>
        <p:nvPicPr>
          <p:cNvPr id="6" name="Picture 5" descr="A computer screen shot of a white background&#10;&#10;AI-generated content may be incorrect.">
            <a:extLst>
              <a:ext uri="{FF2B5EF4-FFF2-40B4-BE49-F238E27FC236}">
                <a16:creationId xmlns:a16="http://schemas.microsoft.com/office/drawing/2014/main" id="{3538C583-82CF-69F4-083C-1355DEF537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0" y="2095500"/>
            <a:ext cx="4370478" cy="1524000"/>
          </a:xfrm>
          <a:prstGeom prst="rect">
            <a:avLst/>
          </a:prstGeom>
        </p:spPr>
      </p:pic>
      <p:pic>
        <p:nvPicPr>
          <p:cNvPr id="8" name="Picture 7" descr="A screenshot of a data&#10;&#10;AI-generated content may be incorrect.">
            <a:extLst>
              <a:ext uri="{FF2B5EF4-FFF2-40B4-BE49-F238E27FC236}">
                <a16:creationId xmlns:a16="http://schemas.microsoft.com/office/drawing/2014/main" id="{A14E99B4-B86C-B6F4-E55C-724DEA27F8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4200" y="5047982"/>
            <a:ext cx="6395968" cy="3143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03744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4FA6A-4A51-911F-3285-804F3DEE95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4600" y="190500"/>
            <a:ext cx="12714052" cy="1111623"/>
          </a:xfrm>
        </p:spPr>
        <p:txBody>
          <a:bodyPr/>
          <a:lstStyle/>
          <a:p>
            <a:pPr algn="ctr"/>
            <a:r>
              <a:rPr lang="en-IN" dirty="0"/>
              <a:t>Complex Queries</a:t>
            </a:r>
          </a:p>
        </p:txBody>
      </p:sp>
      <p:pic>
        <p:nvPicPr>
          <p:cNvPr id="4" name="Picture 3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1C9ABFF8-EA9D-2AA3-E09F-817D1E2282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562100"/>
            <a:ext cx="8229600" cy="8001000"/>
          </a:xfrm>
          <a:prstGeom prst="rect">
            <a:avLst/>
          </a:prstGeom>
        </p:spPr>
      </p:pic>
      <p:pic>
        <p:nvPicPr>
          <p:cNvPr id="6" name="Picture 5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83E6287E-9E8A-EDAC-6940-2C48C3C5AD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4575" y="1866900"/>
            <a:ext cx="9088625" cy="5334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2C59BB5-FF8D-B5D2-F8B4-72D5F29625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8267700"/>
            <a:ext cx="5869174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4620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88613" y="140015"/>
            <a:ext cx="16347440" cy="102235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dirty="0"/>
              <a:t>ENTITIES</a:t>
            </a:r>
            <a:r>
              <a:rPr spc="-310" dirty="0"/>
              <a:t> </a:t>
            </a:r>
            <a:r>
              <a:rPr spc="120" dirty="0"/>
              <a:t>AND</a:t>
            </a:r>
            <a:r>
              <a:rPr spc="-310" dirty="0"/>
              <a:t> </a:t>
            </a:r>
            <a:r>
              <a:rPr spc="-10" dirty="0"/>
              <a:t>THEIR</a:t>
            </a:r>
            <a:r>
              <a:rPr spc="-310" dirty="0"/>
              <a:t> </a:t>
            </a:r>
            <a:r>
              <a:rPr spc="-10" dirty="0"/>
              <a:t>IDENTIFICATION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76770" y="1350016"/>
            <a:ext cx="16510000" cy="8176259"/>
          </a:xfrm>
          <a:prstGeom prst="rect">
            <a:avLst/>
          </a:prstGeom>
        </p:spPr>
        <p:txBody>
          <a:bodyPr vert="horz" wrap="square" lIns="0" tIns="69850" rIns="0" bIns="0" rtlCol="0">
            <a:spAutoFit/>
          </a:bodyPr>
          <a:lstStyle/>
          <a:p>
            <a:pPr marL="515620" indent="-298450">
              <a:lnSpc>
                <a:spcPct val="100000"/>
              </a:lnSpc>
              <a:spcBef>
                <a:spcPts val="550"/>
              </a:spcBef>
              <a:buSzPct val="96363"/>
              <a:buFont typeface="Tahoma"/>
              <a:buAutoNum type="arabicPeriod"/>
              <a:tabLst>
                <a:tab pos="515620" algn="l"/>
              </a:tabLst>
            </a:pPr>
            <a:r>
              <a:rPr sz="2750" b="1" spc="-10" dirty="0">
                <a:latin typeface="Tahoma"/>
                <a:cs typeface="Tahoma"/>
              </a:rPr>
              <a:t>Customer</a:t>
            </a:r>
            <a:r>
              <a:rPr sz="2750" b="1" spc="-120" dirty="0">
                <a:latin typeface="Tahoma"/>
                <a:cs typeface="Tahoma"/>
              </a:rPr>
              <a:t> </a:t>
            </a:r>
            <a:r>
              <a:rPr sz="2750" b="1" spc="-330" dirty="0">
                <a:latin typeface="Tahoma"/>
                <a:cs typeface="Tahoma"/>
              </a:rPr>
              <a:t>:</a:t>
            </a:r>
            <a:r>
              <a:rPr sz="2750" b="1" spc="-114" dirty="0">
                <a:latin typeface="Tahoma"/>
                <a:cs typeface="Tahoma"/>
              </a:rPr>
              <a:t> </a:t>
            </a:r>
            <a:r>
              <a:rPr sz="2750" b="1" spc="-265" dirty="0">
                <a:latin typeface="Tahoma"/>
                <a:cs typeface="Tahoma"/>
              </a:rPr>
              <a:t>(</a:t>
            </a:r>
            <a:r>
              <a:rPr sz="2750" b="1" spc="-114" dirty="0">
                <a:latin typeface="Tahoma"/>
                <a:cs typeface="Tahoma"/>
              </a:rPr>
              <a:t> </a:t>
            </a:r>
            <a:r>
              <a:rPr sz="2750" spc="45" dirty="0">
                <a:latin typeface="Tahoma"/>
                <a:cs typeface="Tahoma"/>
              </a:rPr>
              <a:t>CustomerID,</a:t>
            </a:r>
            <a:r>
              <a:rPr sz="2750" spc="-100" dirty="0">
                <a:latin typeface="Tahoma"/>
                <a:cs typeface="Tahoma"/>
              </a:rPr>
              <a:t> </a:t>
            </a:r>
            <a:r>
              <a:rPr sz="2750" dirty="0">
                <a:latin typeface="Tahoma"/>
                <a:cs typeface="Tahoma"/>
              </a:rPr>
              <a:t>Name,</a:t>
            </a:r>
            <a:r>
              <a:rPr sz="2750" spc="-105" dirty="0">
                <a:latin typeface="Tahoma"/>
                <a:cs typeface="Tahoma"/>
              </a:rPr>
              <a:t> </a:t>
            </a:r>
            <a:r>
              <a:rPr sz="2750" spc="75" dirty="0">
                <a:latin typeface="Tahoma"/>
                <a:cs typeface="Tahoma"/>
              </a:rPr>
              <a:t>Address,</a:t>
            </a:r>
            <a:r>
              <a:rPr sz="2750" spc="-100" dirty="0">
                <a:latin typeface="Tahoma"/>
                <a:cs typeface="Tahoma"/>
              </a:rPr>
              <a:t> </a:t>
            </a:r>
            <a:r>
              <a:rPr sz="2750" spc="140" dirty="0">
                <a:latin typeface="Tahoma"/>
                <a:cs typeface="Tahoma"/>
              </a:rPr>
              <a:t>Phone</a:t>
            </a:r>
            <a:r>
              <a:rPr sz="2750" spc="-105" dirty="0">
                <a:latin typeface="Tahoma"/>
                <a:cs typeface="Tahoma"/>
              </a:rPr>
              <a:t> </a:t>
            </a:r>
            <a:r>
              <a:rPr sz="2750" spc="65" dirty="0">
                <a:latin typeface="Tahoma"/>
                <a:cs typeface="Tahoma"/>
              </a:rPr>
              <a:t>Number,</a:t>
            </a:r>
            <a:r>
              <a:rPr sz="2750" spc="-105" dirty="0">
                <a:latin typeface="Tahoma"/>
                <a:cs typeface="Tahoma"/>
              </a:rPr>
              <a:t> </a:t>
            </a:r>
            <a:r>
              <a:rPr sz="2750" dirty="0">
                <a:latin typeface="Tahoma"/>
                <a:cs typeface="Tahoma"/>
              </a:rPr>
              <a:t>Email,</a:t>
            </a:r>
            <a:r>
              <a:rPr sz="2750" spc="-100" dirty="0">
                <a:latin typeface="Tahoma"/>
                <a:cs typeface="Tahoma"/>
              </a:rPr>
              <a:t> </a:t>
            </a:r>
            <a:r>
              <a:rPr sz="2750" spc="125" dirty="0">
                <a:latin typeface="Tahoma"/>
                <a:cs typeface="Tahoma"/>
              </a:rPr>
              <a:t>and</a:t>
            </a:r>
            <a:r>
              <a:rPr sz="2750" spc="-105" dirty="0">
                <a:latin typeface="Tahoma"/>
                <a:cs typeface="Tahoma"/>
              </a:rPr>
              <a:t> </a:t>
            </a:r>
            <a:r>
              <a:rPr sz="2750" spc="65" dirty="0">
                <a:latin typeface="Tahoma"/>
                <a:cs typeface="Tahoma"/>
              </a:rPr>
              <a:t>Driver’s</a:t>
            </a:r>
            <a:r>
              <a:rPr sz="2750" spc="-100" dirty="0">
                <a:latin typeface="Tahoma"/>
                <a:cs typeface="Tahoma"/>
              </a:rPr>
              <a:t> </a:t>
            </a:r>
            <a:r>
              <a:rPr sz="2750" spc="140" dirty="0">
                <a:latin typeface="Tahoma"/>
                <a:cs typeface="Tahoma"/>
              </a:rPr>
              <a:t>License</a:t>
            </a:r>
            <a:r>
              <a:rPr sz="2750" spc="-105" dirty="0">
                <a:latin typeface="Tahoma"/>
                <a:cs typeface="Tahoma"/>
              </a:rPr>
              <a:t> </a:t>
            </a:r>
            <a:r>
              <a:rPr sz="2750" spc="105" dirty="0">
                <a:latin typeface="Tahoma"/>
                <a:cs typeface="Tahoma"/>
              </a:rPr>
              <a:t>Number</a:t>
            </a:r>
            <a:r>
              <a:rPr sz="2750" spc="-100" dirty="0">
                <a:latin typeface="Tahoma"/>
                <a:cs typeface="Tahoma"/>
              </a:rPr>
              <a:t> </a:t>
            </a:r>
            <a:r>
              <a:rPr sz="2750" spc="-25" dirty="0">
                <a:latin typeface="Tahoma"/>
                <a:cs typeface="Tahoma"/>
              </a:rPr>
              <a:t>).</a:t>
            </a:r>
            <a:endParaRPr sz="2750" dirty="0">
              <a:latin typeface="Tahoma"/>
              <a:cs typeface="Tahoma"/>
            </a:endParaRPr>
          </a:p>
          <a:p>
            <a:pPr marL="514984" marR="1425575" indent="-298450">
              <a:lnSpc>
                <a:spcPts val="3829"/>
              </a:lnSpc>
              <a:spcBef>
                <a:spcPts val="135"/>
              </a:spcBef>
              <a:buSzPct val="96363"/>
              <a:buFont typeface="Tahoma"/>
              <a:buAutoNum type="arabicPeriod"/>
              <a:tabLst>
                <a:tab pos="551180" algn="l"/>
              </a:tabLst>
            </a:pPr>
            <a:r>
              <a:rPr sz="2750" b="1" dirty="0">
                <a:latin typeface="Tahoma"/>
                <a:cs typeface="Tahoma"/>
              </a:rPr>
              <a:t>Car</a:t>
            </a:r>
            <a:r>
              <a:rPr sz="2750" b="1" spc="-95" dirty="0">
                <a:latin typeface="Tahoma"/>
                <a:cs typeface="Tahoma"/>
              </a:rPr>
              <a:t> </a:t>
            </a:r>
            <a:r>
              <a:rPr sz="2750" spc="-375" dirty="0">
                <a:latin typeface="Tahoma"/>
                <a:cs typeface="Tahoma"/>
              </a:rPr>
              <a:t>:</a:t>
            </a:r>
            <a:r>
              <a:rPr sz="2750" spc="-145" dirty="0">
                <a:latin typeface="Tahoma"/>
                <a:cs typeface="Tahoma"/>
              </a:rPr>
              <a:t> </a:t>
            </a:r>
            <a:r>
              <a:rPr sz="2750" spc="-195" dirty="0">
                <a:latin typeface="Tahoma"/>
                <a:cs typeface="Tahoma"/>
              </a:rPr>
              <a:t>(</a:t>
            </a:r>
            <a:r>
              <a:rPr sz="2750" spc="-150" dirty="0">
                <a:latin typeface="Tahoma"/>
                <a:cs typeface="Tahoma"/>
              </a:rPr>
              <a:t> </a:t>
            </a:r>
            <a:r>
              <a:rPr sz="2750" dirty="0">
                <a:latin typeface="Tahoma"/>
                <a:cs typeface="Tahoma"/>
              </a:rPr>
              <a:t>CarID,</a:t>
            </a:r>
            <a:r>
              <a:rPr sz="2750" spc="-145" dirty="0">
                <a:latin typeface="Tahoma"/>
                <a:cs typeface="Tahoma"/>
              </a:rPr>
              <a:t> </a:t>
            </a:r>
            <a:r>
              <a:rPr sz="2750" spc="70" dirty="0">
                <a:latin typeface="Tahoma"/>
                <a:cs typeface="Tahoma"/>
              </a:rPr>
              <a:t>Make,</a:t>
            </a:r>
            <a:r>
              <a:rPr sz="2750" spc="-145" dirty="0">
                <a:latin typeface="Tahoma"/>
                <a:cs typeface="Tahoma"/>
              </a:rPr>
              <a:t> </a:t>
            </a:r>
            <a:r>
              <a:rPr sz="2750" spc="114" dirty="0">
                <a:latin typeface="Tahoma"/>
                <a:cs typeface="Tahoma"/>
              </a:rPr>
              <a:t>Model,</a:t>
            </a:r>
            <a:r>
              <a:rPr sz="2750" spc="-150" dirty="0">
                <a:latin typeface="Tahoma"/>
                <a:cs typeface="Tahoma"/>
              </a:rPr>
              <a:t> </a:t>
            </a:r>
            <a:r>
              <a:rPr sz="2750" dirty="0">
                <a:latin typeface="Tahoma"/>
                <a:cs typeface="Tahoma"/>
              </a:rPr>
              <a:t>Year,</a:t>
            </a:r>
            <a:r>
              <a:rPr sz="2750" spc="-145" dirty="0">
                <a:latin typeface="Tahoma"/>
                <a:cs typeface="Tahoma"/>
              </a:rPr>
              <a:t> </a:t>
            </a:r>
            <a:r>
              <a:rPr sz="2750" spc="85" dirty="0">
                <a:latin typeface="Tahoma"/>
                <a:cs typeface="Tahoma"/>
              </a:rPr>
              <a:t>Color,</a:t>
            </a:r>
            <a:r>
              <a:rPr sz="2750" spc="-145" dirty="0">
                <a:latin typeface="Tahoma"/>
                <a:cs typeface="Tahoma"/>
              </a:rPr>
              <a:t> </a:t>
            </a:r>
            <a:r>
              <a:rPr sz="2750" spc="75" dirty="0">
                <a:latin typeface="Tahoma"/>
                <a:cs typeface="Tahoma"/>
              </a:rPr>
              <a:t>Registration</a:t>
            </a:r>
            <a:r>
              <a:rPr sz="2750" spc="-150" dirty="0">
                <a:latin typeface="Tahoma"/>
                <a:cs typeface="Tahoma"/>
              </a:rPr>
              <a:t> </a:t>
            </a:r>
            <a:r>
              <a:rPr sz="2750" spc="65" dirty="0">
                <a:latin typeface="Tahoma"/>
                <a:cs typeface="Tahoma"/>
              </a:rPr>
              <a:t>Number,</a:t>
            </a:r>
            <a:r>
              <a:rPr sz="2750" spc="-145" dirty="0">
                <a:latin typeface="Tahoma"/>
                <a:cs typeface="Tahoma"/>
              </a:rPr>
              <a:t> </a:t>
            </a:r>
            <a:r>
              <a:rPr sz="2750" spc="80" dirty="0">
                <a:latin typeface="Tahoma"/>
                <a:cs typeface="Tahoma"/>
              </a:rPr>
              <a:t>Daily</a:t>
            </a:r>
            <a:r>
              <a:rPr sz="2750" spc="-145" dirty="0">
                <a:latin typeface="Tahoma"/>
                <a:cs typeface="Tahoma"/>
              </a:rPr>
              <a:t> </a:t>
            </a:r>
            <a:r>
              <a:rPr sz="2750" spc="65" dirty="0">
                <a:latin typeface="Tahoma"/>
                <a:cs typeface="Tahoma"/>
              </a:rPr>
              <a:t>Rental</a:t>
            </a:r>
            <a:r>
              <a:rPr sz="2750" spc="-150" dirty="0">
                <a:latin typeface="Tahoma"/>
                <a:cs typeface="Tahoma"/>
              </a:rPr>
              <a:t> </a:t>
            </a:r>
            <a:r>
              <a:rPr sz="2750" dirty="0">
                <a:latin typeface="Tahoma"/>
                <a:cs typeface="Tahoma"/>
              </a:rPr>
              <a:t>Rate,</a:t>
            </a:r>
            <a:r>
              <a:rPr sz="2750" spc="-145" dirty="0">
                <a:latin typeface="Tahoma"/>
                <a:cs typeface="Tahoma"/>
              </a:rPr>
              <a:t> </a:t>
            </a:r>
            <a:r>
              <a:rPr sz="2750" spc="125" dirty="0">
                <a:latin typeface="Tahoma"/>
                <a:cs typeface="Tahoma"/>
              </a:rPr>
              <a:t>and</a:t>
            </a:r>
            <a:r>
              <a:rPr sz="2750" spc="-145" dirty="0">
                <a:latin typeface="Tahoma"/>
                <a:cs typeface="Tahoma"/>
              </a:rPr>
              <a:t> </a:t>
            </a:r>
            <a:r>
              <a:rPr sz="2750" spc="45" dirty="0">
                <a:latin typeface="Tahoma"/>
                <a:cs typeface="Tahoma"/>
              </a:rPr>
              <a:t>Status 	</a:t>
            </a:r>
            <a:r>
              <a:rPr sz="2750" spc="55" dirty="0">
                <a:latin typeface="Tahoma"/>
                <a:cs typeface="Tahoma"/>
              </a:rPr>
              <a:t>(Available/Rented)</a:t>
            </a:r>
            <a:r>
              <a:rPr sz="2750" spc="-110" dirty="0">
                <a:latin typeface="Tahoma"/>
                <a:cs typeface="Tahoma"/>
              </a:rPr>
              <a:t> </a:t>
            </a:r>
            <a:r>
              <a:rPr sz="2750" spc="-25" dirty="0">
                <a:latin typeface="Tahoma"/>
                <a:cs typeface="Tahoma"/>
              </a:rPr>
              <a:t>).</a:t>
            </a:r>
            <a:endParaRPr sz="2750" dirty="0">
              <a:latin typeface="Tahoma"/>
              <a:cs typeface="Tahoma"/>
            </a:endParaRPr>
          </a:p>
          <a:p>
            <a:pPr marL="515620" indent="-298450">
              <a:lnSpc>
                <a:spcPct val="100000"/>
              </a:lnSpc>
              <a:spcBef>
                <a:spcPts val="270"/>
              </a:spcBef>
              <a:buSzPct val="96363"/>
              <a:buFont typeface="Tahoma"/>
              <a:buAutoNum type="arabicPeriod"/>
              <a:tabLst>
                <a:tab pos="515620" algn="l"/>
              </a:tabLst>
            </a:pPr>
            <a:r>
              <a:rPr sz="2750" b="1" spc="-35" dirty="0">
                <a:latin typeface="Tahoma"/>
                <a:cs typeface="Tahoma"/>
              </a:rPr>
              <a:t>Reservation</a:t>
            </a:r>
            <a:r>
              <a:rPr sz="2750" b="1" spc="-25" dirty="0">
                <a:latin typeface="Tahoma"/>
                <a:cs typeface="Tahoma"/>
              </a:rPr>
              <a:t> </a:t>
            </a:r>
            <a:r>
              <a:rPr sz="2750" spc="-375" dirty="0">
                <a:latin typeface="Tahoma"/>
                <a:cs typeface="Tahoma"/>
              </a:rPr>
              <a:t>:</a:t>
            </a:r>
            <a:r>
              <a:rPr sz="2750" spc="-80" dirty="0">
                <a:latin typeface="Tahoma"/>
                <a:cs typeface="Tahoma"/>
              </a:rPr>
              <a:t> </a:t>
            </a:r>
            <a:r>
              <a:rPr sz="2750" spc="-195" dirty="0">
                <a:latin typeface="Tahoma"/>
                <a:cs typeface="Tahoma"/>
              </a:rPr>
              <a:t>(</a:t>
            </a:r>
            <a:r>
              <a:rPr sz="2750" spc="-85" dirty="0">
                <a:latin typeface="Tahoma"/>
                <a:cs typeface="Tahoma"/>
              </a:rPr>
              <a:t> </a:t>
            </a:r>
            <a:r>
              <a:rPr sz="2750" dirty="0">
                <a:latin typeface="Tahoma"/>
                <a:cs typeface="Tahoma"/>
              </a:rPr>
              <a:t>ReservationID,</a:t>
            </a:r>
            <a:r>
              <a:rPr sz="2750" spc="-80" dirty="0">
                <a:latin typeface="Tahoma"/>
                <a:cs typeface="Tahoma"/>
              </a:rPr>
              <a:t> </a:t>
            </a:r>
            <a:r>
              <a:rPr sz="2750" spc="45" dirty="0">
                <a:latin typeface="Tahoma"/>
                <a:cs typeface="Tahoma"/>
              </a:rPr>
              <a:t>CustomerID,</a:t>
            </a:r>
            <a:r>
              <a:rPr sz="2750" spc="-80" dirty="0">
                <a:latin typeface="Tahoma"/>
                <a:cs typeface="Tahoma"/>
              </a:rPr>
              <a:t> </a:t>
            </a:r>
            <a:r>
              <a:rPr sz="2750" dirty="0">
                <a:latin typeface="Tahoma"/>
                <a:cs typeface="Tahoma"/>
              </a:rPr>
              <a:t>CarID,</a:t>
            </a:r>
            <a:r>
              <a:rPr sz="2750" spc="-80" dirty="0">
                <a:latin typeface="Tahoma"/>
                <a:cs typeface="Tahoma"/>
              </a:rPr>
              <a:t> </a:t>
            </a:r>
            <a:r>
              <a:rPr sz="2750" spc="70" dirty="0">
                <a:latin typeface="Tahoma"/>
                <a:cs typeface="Tahoma"/>
              </a:rPr>
              <a:t>Reservation</a:t>
            </a:r>
            <a:r>
              <a:rPr sz="2750" spc="-80" dirty="0">
                <a:latin typeface="Tahoma"/>
                <a:cs typeface="Tahoma"/>
              </a:rPr>
              <a:t> </a:t>
            </a:r>
            <a:r>
              <a:rPr sz="2750" dirty="0">
                <a:latin typeface="Tahoma"/>
                <a:cs typeface="Tahoma"/>
              </a:rPr>
              <a:t>Date,</a:t>
            </a:r>
            <a:r>
              <a:rPr sz="2750" spc="-80" dirty="0">
                <a:latin typeface="Tahoma"/>
                <a:cs typeface="Tahoma"/>
              </a:rPr>
              <a:t> </a:t>
            </a:r>
            <a:r>
              <a:rPr sz="2750" spc="145" dirty="0">
                <a:latin typeface="Tahoma"/>
                <a:cs typeface="Tahoma"/>
              </a:rPr>
              <a:t>Pickup</a:t>
            </a:r>
            <a:r>
              <a:rPr sz="2750" spc="-80" dirty="0">
                <a:latin typeface="Tahoma"/>
                <a:cs typeface="Tahoma"/>
              </a:rPr>
              <a:t> </a:t>
            </a:r>
            <a:r>
              <a:rPr sz="2750" dirty="0">
                <a:latin typeface="Tahoma"/>
                <a:cs typeface="Tahoma"/>
              </a:rPr>
              <a:t>Date,</a:t>
            </a:r>
            <a:r>
              <a:rPr sz="2750" spc="-80" dirty="0">
                <a:latin typeface="Tahoma"/>
                <a:cs typeface="Tahoma"/>
              </a:rPr>
              <a:t> </a:t>
            </a:r>
            <a:r>
              <a:rPr sz="2750" spc="55" dirty="0">
                <a:latin typeface="Tahoma"/>
                <a:cs typeface="Tahoma"/>
              </a:rPr>
              <a:t>Return</a:t>
            </a:r>
            <a:r>
              <a:rPr sz="2750" spc="-80" dirty="0">
                <a:latin typeface="Tahoma"/>
                <a:cs typeface="Tahoma"/>
              </a:rPr>
              <a:t> </a:t>
            </a:r>
            <a:r>
              <a:rPr sz="2750" dirty="0">
                <a:latin typeface="Tahoma"/>
                <a:cs typeface="Tahoma"/>
              </a:rPr>
              <a:t>Date,</a:t>
            </a:r>
            <a:r>
              <a:rPr sz="2750" spc="-80" dirty="0">
                <a:latin typeface="Tahoma"/>
                <a:cs typeface="Tahoma"/>
              </a:rPr>
              <a:t> </a:t>
            </a:r>
            <a:r>
              <a:rPr sz="2750" spc="100" dirty="0">
                <a:latin typeface="Tahoma"/>
                <a:cs typeface="Tahoma"/>
              </a:rPr>
              <a:t>and</a:t>
            </a:r>
            <a:endParaRPr sz="2750" dirty="0">
              <a:latin typeface="Tahoma"/>
              <a:cs typeface="Tahoma"/>
            </a:endParaRPr>
          </a:p>
          <a:p>
            <a:pPr marL="551180">
              <a:lnSpc>
                <a:spcPct val="100000"/>
              </a:lnSpc>
              <a:spcBef>
                <a:spcPts val="484"/>
              </a:spcBef>
            </a:pPr>
            <a:r>
              <a:rPr sz="2750" spc="50" dirty="0">
                <a:latin typeface="Tahoma"/>
                <a:cs typeface="Tahoma"/>
              </a:rPr>
              <a:t>Status</a:t>
            </a:r>
            <a:r>
              <a:rPr sz="2750" spc="-130" dirty="0">
                <a:latin typeface="Tahoma"/>
                <a:cs typeface="Tahoma"/>
              </a:rPr>
              <a:t> </a:t>
            </a:r>
            <a:r>
              <a:rPr sz="2750" spc="-25" dirty="0">
                <a:latin typeface="Tahoma"/>
                <a:cs typeface="Tahoma"/>
              </a:rPr>
              <a:t>).</a:t>
            </a:r>
            <a:endParaRPr sz="2750" dirty="0">
              <a:latin typeface="Tahoma"/>
              <a:cs typeface="Tahoma"/>
            </a:endParaRPr>
          </a:p>
          <a:p>
            <a:pPr marL="514984" indent="-298450">
              <a:lnSpc>
                <a:spcPct val="100000"/>
              </a:lnSpc>
              <a:spcBef>
                <a:spcPts val="490"/>
              </a:spcBef>
              <a:buSzPct val="96363"/>
              <a:buFont typeface="Tahoma"/>
              <a:buAutoNum type="arabicPeriod" startAt="4"/>
              <a:tabLst>
                <a:tab pos="514984" algn="l"/>
              </a:tabLst>
            </a:pPr>
            <a:r>
              <a:rPr sz="2750" b="1" spc="-65" dirty="0">
                <a:latin typeface="Tahoma"/>
                <a:cs typeface="Tahoma"/>
              </a:rPr>
              <a:t>Rental</a:t>
            </a:r>
            <a:r>
              <a:rPr sz="2750" b="1" spc="-80" dirty="0">
                <a:latin typeface="Tahoma"/>
                <a:cs typeface="Tahoma"/>
              </a:rPr>
              <a:t> </a:t>
            </a:r>
            <a:r>
              <a:rPr sz="2750" b="1" spc="-330" dirty="0">
                <a:latin typeface="Tahoma"/>
                <a:cs typeface="Tahoma"/>
              </a:rPr>
              <a:t>:</a:t>
            </a:r>
            <a:r>
              <a:rPr sz="2750" b="1" spc="-70" dirty="0">
                <a:latin typeface="Tahoma"/>
                <a:cs typeface="Tahoma"/>
              </a:rPr>
              <a:t> </a:t>
            </a:r>
            <a:r>
              <a:rPr sz="2750" spc="-195" dirty="0">
                <a:latin typeface="Tahoma"/>
                <a:cs typeface="Tahoma"/>
              </a:rPr>
              <a:t>(</a:t>
            </a:r>
            <a:r>
              <a:rPr sz="2750" spc="-60" dirty="0">
                <a:latin typeface="Tahoma"/>
                <a:cs typeface="Tahoma"/>
              </a:rPr>
              <a:t> </a:t>
            </a:r>
            <a:r>
              <a:rPr sz="2750" dirty="0">
                <a:latin typeface="Tahoma"/>
                <a:cs typeface="Tahoma"/>
              </a:rPr>
              <a:t>RentalID,</a:t>
            </a:r>
            <a:r>
              <a:rPr sz="2750" spc="-55" dirty="0">
                <a:latin typeface="Tahoma"/>
                <a:cs typeface="Tahoma"/>
              </a:rPr>
              <a:t> </a:t>
            </a:r>
            <a:r>
              <a:rPr sz="2750" dirty="0">
                <a:latin typeface="Tahoma"/>
                <a:cs typeface="Tahoma"/>
              </a:rPr>
              <a:t>ReservationID,</a:t>
            </a:r>
            <a:r>
              <a:rPr sz="2750" spc="-55" dirty="0">
                <a:latin typeface="Tahoma"/>
                <a:cs typeface="Tahoma"/>
              </a:rPr>
              <a:t> </a:t>
            </a:r>
            <a:r>
              <a:rPr sz="2750" spc="60" dirty="0">
                <a:latin typeface="Tahoma"/>
                <a:cs typeface="Tahoma"/>
              </a:rPr>
              <a:t>Rental</a:t>
            </a:r>
            <a:r>
              <a:rPr sz="2750" spc="-60" dirty="0">
                <a:latin typeface="Tahoma"/>
                <a:cs typeface="Tahoma"/>
              </a:rPr>
              <a:t> </a:t>
            </a:r>
            <a:r>
              <a:rPr sz="2750" dirty="0">
                <a:latin typeface="Tahoma"/>
                <a:cs typeface="Tahoma"/>
              </a:rPr>
              <a:t>Date,</a:t>
            </a:r>
            <a:r>
              <a:rPr sz="2750" spc="-55" dirty="0">
                <a:latin typeface="Tahoma"/>
                <a:cs typeface="Tahoma"/>
              </a:rPr>
              <a:t> </a:t>
            </a:r>
            <a:r>
              <a:rPr sz="2750" spc="55" dirty="0">
                <a:latin typeface="Tahoma"/>
                <a:cs typeface="Tahoma"/>
              </a:rPr>
              <a:t>Return</a:t>
            </a:r>
            <a:r>
              <a:rPr sz="2750" spc="-55" dirty="0">
                <a:latin typeface="Tahoma"/>
                <a:cs typeface="Tahoma"/>
              </a:rPr>
              <a:t> </a:t>
            </a:r>
            <a:r>
              <a:rPr sz="2750" dirty="0">
                <a:latin typeface="Tahoma"/>
                <a:cs typeface="Tahoma"/>
              </a:rPr>
              <a:t>Date,</a:t>
            </a:r>
            <a:r>
              <a:rPr sz="2750" spc="-55" dirty="0">
                <a:latin typeface="Tahoma"/>
                <a:cs typeface="Tahoma"/>
              </a:rPr>
              <a:t> </a:t>
            </a:r>
            <a:r>
              <a:rPr sz="2750" spc="75" dirty="0">
                <a:latin typeface="Tahoma"/>
                <a:cs typeface="Tahoma"/>
              </a:rPr>
              <a:t>Total</a:t>
            </a:r>
            <a:r>
              <a:rPr sz="2750" spc="-55" dirty="0">
                <a:latin typeface="Tahoma"/>
                <a:cs typeface="Tahoma"/>
              </a:rPr>
              <a:t> </a:t>
            </a:r>
            <a:r>
              <a:rPr sz="2750" spc="60" dirty="0">
                <a:latin typeface="Tahoma"/>
                <a:cs typeface="Tahoma"/>
              </a:rPr>
              <a:t>Cost,</a:t>
            </a:r>
            <a:r>
              <a:rPr sz="2750" spc="-60" dirty="0">
                <a:latin typeface="Tahoma"/>
                <a:cs typeface="Tahoma"/>
              </a:rPr>
              <a:t> </a:t>
            </a:r>
            <a:r>
              <a:rPr sz="2750" dirty="0">
                <a:latin typeface="Tahoma"/>
                <a:cs typeface="Tahoma"/>
              </a:rPr>
              <a:t>CustomerID,</a:t>
            </a:r>
            <a:r>
              <a:rPr sz="2750" spc="-55" dirty="0">
                <a:latin typeface="Tahoma"/>
                <a:cs typeface="Tahoma"/>
              </a:rPr>
              <a:t> </a:t>
            </a:r>
            <a:r>
              <a:rPr sz="2750" spc="120" dirty="0">
                <a:latin typeface="Tahoma"/>
                <a:cs typeface="Tahoma"/>
              </a:rPr>
              <a:t>and</a:t>
            </a:r>
            <a:r>
              <a:rPr sz="2750" spc="-55" dirty="0">
                <a:latin typeface="Tahoma"/>
                <a:cs typeface="Tahoma"/>
              </a:rPr>
              <a:t> </a:t>
            </a:r>
            <a:r>
              <a:rPr sz="2750" dirty="0">
                <a:latin typeface="Tahoma"/>
                <a:cs typeface="Tahoma"/>
              </a:rPr>
              <a:t>CarID</a:t>
            </a:r>
            <a:r>
              <a:rPr sz="2750" spc="-55" dirty="0">
                <a:latin typeface="Tahoma"/>
                <a:cs typeface="Tahoma"/>
              </a:rPr>
              <a:t> </a:t>
            </a:r>
            <a:r>
              <a:rPr sz="2750" spc="-25" dirty="0">
                <a:latin typeface="Tahoma"/>
                <a:cs typeface="Tahoma"/>
              </a:rPr>
              <a:t>).</a:t>
            </a:r>
            <a:endParaRPr sz="2750" dirty="0">
              <a:latin typeface="Tahoma"/>
              <a:cs typeface="Tahoma"/>
            </a:endParaRPr>
          </a:p>
          <a:p>
            <a:pPr marL="514984" indent="-298450">
              <a:lnSpc>
                <a:spcPct val="100000"/>
              </a:lnSpc>
              <a:spcBef>
                <a:spcPts val="450"/>
              </a:spcBef>
              <a:buSzPct val="96363"/>
              <a:buFont typeface="Tahoma"/>
              <a:buAutoNum type="arabicPeriod" startAt="4"/>
              <a:tabLst>
                <a:tab pos="514984" algn="l"/>
              </a:tabLst>
            </a:pPr>
            <a:r>
              <a:rPr sz="2750" b="1" spc="-45" dirty="0">
                <a:latin typeface="Tahoma"/>
                <a:cs typeface="Tahoma"/>
              </a:rPr>
              <a:t>Payment</a:t>
            </a:r>
            <a:r>
              <a:rPr sz="2750" b="1" spc="-130" dirty="0">
                <a:latin typeface="Tahoma"/>
                <a:cs typeface="Tahoma"/>
              </a:rPr>
              <a:t> </a:t>
            </a:r>
            <a:r>
              <a:rPr sz="2750" b="1" spc="-330" dirty="0">
                <a:latin typeface="Tahoma"/>
                <a:cs typeface="Tahoma"/>
              </a:rPr>
              <a:t>:</a:t>
            </a:r>
            <a:r>
              <a:rPr sz="2750" b="1" spc="-60" dirty="0">
                <a:latin typeface="Tahoma"/>
                <a:cs typeface="Tahoma"/>
              </a:rPr>
              <a:t> </a:t>
            </a:r>
            <a:r>
              <a:rPr sz="2750" spc="-195" dirty="0">
                <a:latin typeface="Tahoma"/>
                <a:cs typeface="Tahoma"/>
              </a:rPr>
              <a:t>(</a:t>
            </a:r>
            <a:r>
              <a:rPr sz="2750" spc="-120" dirty="0">
                <a:latin typeface="Tahoma"/>
                <a:cs typeface="Tahoma"/>
              </a:rPr>
              <a:t> </a:t>
            </a:r>
            <a:r>
              <a:rPr sz="2750" dirty="0">
                <a:latin typeface="Tahoma"/>
                <a:cs typeface="Tahoma"/>
              </a:rPr>
              <a:t>PaymentID,</a:t>
            </a:r>
            <a:r>
              <a:rPr sz="2750" spc="-114" dirty="0">
                <a:latin typeface="Tahoma"/>
                <a:cs typeface="Tahoma"/>
              </a:rPr>
              <a:t> </a:t>
            </a:r>
            <a:r>
              <a:rPr sz="2750" dirty="0">
                <a:latin typeface="Tahoma"/>
                <a:cs typeface="Tahoma"/>
              </a:rPr>
              <a:t>RentalID,</a:t>
            </a:r>
            <a:r>
              <a:rPr sz="2750" spc="-114" dirty="0">
                <a:latin typeface="Tahoma"/>
                <a:cs typeface="Tahoma"/>
              </a:rPr>
              <a:t> </a:t>
            </a:r>
            <a:r>
              <a:rPr sz="2750" spc="80" dirty="0">
                <a:latin typeface="Tahoma"/>
                <a:cs typeface="Tahoma"/>
              </a:rPr>
              <a:t>Payment</a:t>
            </a:r>
            <a:r>
              <a:rPr sz="2750" spc="-114" dirty="0">
                <a:latin typeface="Tahoma"/>
                <a:cs typeface="Tahoma"/>
              </a:rPr>
              <a:t> </a:t>
            </a:r>
            <a:r>
              <a:rPr sz="2750" dirty="0">
                <a:latin typeface="Tahoma"/>
                <a:cs typeface="Tahoma"/>
              </a:rPr>
              <a:t>Date,</a:t>
            </a:r>
            <a:r>
              <a:rPr sz="2750" spc="-114" dirty="0">
                <a:latin typeface="Tahoma"/>
                <a:cs typeface="Tahoma"/>
              </a:rPr>
              <a:t> </a:t>
            </a:r>
            <a:r>
              <a:rPr sz="2750" spc="60" dirty="0">
                <a:latin typeface="Tahoma"/>
                <a:cs typeface="Tahoma"/>
              </a:rPr>
              <a:t>Amount,</a:t>
            </a:r>
            <a:r>
              <a:rPr sz="2750" spc="-114" dirty="0">
                <a:latin typeface="Tahoma"/>
                <a:cs typeface="Tahoma"/>
              </a:rPr>
              <a:t> </a:t>
            </a:r>
            <a:r>
              <a:rPr sz="2750" spc="120" dirty="0">
                <a:latin typeface="Tahoma"/>
                <a:cs typeface="Tahoma"/>
              </a:rPr>
              <a:t>and</a:t>
            </a:r>
            <a:r>
              <a:rPr sz="2750" spc="-120" dirty="0">
                <a:latin typeface="Tahoma"/>
                <a:cs typeface="Tahoma"/>
              </a:rPr>
              <a:t> </a:t>
            </a:r>
            <a:r>
              <a:rPr sz="2750" spc="80" dirty="0">
                <a:latin typeface="Tahoma"/>
                <a:cs typeface="Tahoma"/>
              </a:rPr>
              <a:t>Payment</a:t>
            </a:r>
            <a:r>
              <a:rPr sz="2750" spc="-114" dirty="0">
                <a:latin typeface="Tahoma"/>
                <a:cs typeface="Tahoma"/>
              </a:rPr>
              <a:t> </a:t>
            </a:r>
            <a:r>
              <a:rPr sz="2750" spc="145" dirty="0">
                <a:latin typeface="Tahoma"/>
                <a:cs typeface="Tahoma"/>
              </a:rPr>
              <a:t>Method</a:t>
            </a:r>
            <a:r>
              <a:rPr sz="2750" spc="-114" dirty="0">
                <a:latin typeface="Tahoma"/>
                <a:cs typeface="Tahoma"/>
              </a:rPr>
              <a:t> </a:t>
            </a:r>
            <a:r>
              <a:rPr sz="2750" spc="-25" dirty="0">
                <a:latin typeface="Tahoma"/>
                <a:cs typeface="Tahoma"/>
              </a:rPr>
              <a:t>).</a:t>
            </a:r>
            <a:endParaRPr sz="2750" dirty="0">
              <a:latin typeface="Tahoma"/>
              <a:cs typeface="Tahoma"/>
            </a:endParaRPr>
          </a:p>
          <a:p>
            <a:pPr marL="514984" indent="-298450">
              <a:lnSpc>
                <a:spcPct val="100000"/>
              </a:lnSpc>
              <a:spcBef>
                <a:spcPts val="450"/>
              </a:spcBef>
              <a:buSzPct val="96363"/>
              <a:buFont typeface="Tahoma"/>
              <a:buAutoNum type="arabicPeriod" startAt="4"/>
              <a:tabLst>
                <a:tab pos="514984" algn="l"/>
              </a:tabLst>
            </a:pPr>
            <a:r>
              <a:rPr sz="2750" b="1" dirty="0">
                <a:latin typeface="Tahoma"/>
                <a:cs typeface="Tahoma"/>
              </a:rPr>
              <a:t>Employee</a:t>
            </a:r>
            <a:r>
              <a:rPr sz="2750" b="1" spc="-60" dirty="0">
                <a:latin typeface="Tahoma"/>
                <a:cs typeface="Tahoma"/>
              </a:rPr>
              <a:t> </a:t>
            </a:r>
            <a:r>
              <a:rPr sz="2750" spc="-375" dirty="0">
                <a:latin typeface="Tahoma"/>
                <a:cs typeface="Tahoma"/>
              </a:rPr>
              <a:t>:</a:t>
            </a:r>
            <a:r>
              <a:rPr sz="2750" spc="-105" dirty="0">
                <a:latin typeface="Tahoma"/>
                <a:cs typeface="Tahoma"/>
              </a:rPr>
              <a:t> </a:t>
            </a:r>
            <a:r>
              <a:rPr sz="2750" spc="-195" dirty="0">
                <a:latin typeface="Tahoma"/>
                <a:cs typeface="Tahoma"/>
              </a:rPr>
              <a:t>(</a:t>
            </a:r>
            <a:r>
              <a:rPr sz="2750" spc="-105" dirty="0">
                <a:latin typeface="Tahoma"/>
                <a:cs typeface="Tahoma"/>
              </a:rPr>
              <a:t> </a:t>
            </a:r>
            <a:r>
              <a:rPr sz="2750" spc="50" dirty="0">
                <a:latin typeface="Tahoma"/>
                <a:cs typeface="Tahoma"/>
              </a:rPr>
              <a:t>EmployeeID,</a:t>
            </a:r>
            <a:r>
              <a:rPr sz="2750" spc="-105" dirty="0">
                <a:latin typeface="Tahoma"/>
                <a:cs typeface="Tahoma"/>
              </a:rPr>
              <a:t> </a:t>
            </a:r>
            <a:r>
              <a:rPr sz="2750" dirty="0">
                <a:latin typeface="Tahoma"/>
                <a:cs typeface="Tahoma"/>
              </a:rPr>
              <a:t>Name,</a:t>
            </a:r>
            <a:r>
              <a:rPr sz="2750" spc="-110" dirty="0">
                <a:latin typeface="Tahoma"/>
                <a:cs typeface="Tahoma"/>
              </a:rPr>
              <a:t> </a:t>
            </a:r>
            <a:r>
              <a:rPr sz="2750" spc="235" dirty="0">
                <a:latin typeface="Tahoma"/>
                <a:cs typeface="Tahoma"/>
              </a:rPr>
              <a:t>Job</a:t>
            </a:r>
            <a:r>
              <a:rPr sz="2750" spc="-105" dirty="0">
                <a:latin typeface="Tahoma"/>
                <a:cs typeface="Tahoma"/>
              </a:rPr>
              <a:t> </a:t>
            </a:r>
            <a:r>
              <a:rPr sz="2750" dirty="0">
                <a:latin typeface="Tahoma"/>
                <a:cs typeface="Tahoma"/>
              </a:rPr>
              <a:t>Title,</a:t>
            </a:r>
            <a:r>
              <a:rPr sz="2750" spc="-105" dirty="0">
                <a:latin typeface="Tahoma"/>
                <a:cs typeface="Tahoma"/>
              </a:rPr>
              <a:t> </a:t>
            </a:r>
            <a:r>
              <a:rPr sz="2750" spc="135" dirty="0">
                <a:latin typeface="Tahoma"/>
                <a:cs typeface="Tahoma"/>
              </a:rPr>
              <a:t>Phone</a:t>
            </a:r>
            <a:r>
              <a:rPr sz="2750" spc="-105" dirty="0">
                <a:latin typeface="Tahoma"/>
                <a:cs typeface="Tahoma"/>
              </a:rPr>
              <a:t> </a:t>
            </a:r>
            <a:r>
              <a:rPr sz="2750" spc="60" dirty="0">
                <a:latin typeface="Tahoma"/>
                <a:cs typeface="Tahoma"/>
              </a:rPr>
              <a:t>Number,</a:t>
            </a:r>
            <a:r>
              <a:rPr sz="2750" spc="-110" dirty="0">
                <a:latin typeface="Tahoma"/>
                <a:cs typeface="Tahoma"/>
              </a:rPr>
              <a:t> </a:t>
            </a:r>
            <a:r>
              <a:rPr sz="2750" spc="120" dirty="0">
                <a:latin typeface="Tahoma"/>
                <a:cs typeface="Tahoma"/>
              </a:rPr>
              <a:t>and</a:t>
            </a:r>
            <a:r>
              <a:rPr sz="2750" spc="-105" dirty="0">
                <a:latin typeface="Tahoma"/>
                <a:cs typeface="Tahoma"/>
              </a:rPr>
              <a:t> </a:t>
            </a:r>
            <a:r>
              <a:rPr sz="2750" spc="75" dirty="0">
                <a:latin typeface="Tahoma"/>
                <a:cs typeface="Tahoma"/>
              </a:rPr>
              <a:t>Email</a:t>
            </a:r>
            <a:r>
              <a:rPr sz="2750" spc="-105" dirty="0">
                <a:latin typeface="Tahoma"/>
                <a:cs typeface="Tahoma"/>
              </a:rPr>
              <a:t> </a:t>
            </a:r>
            <a:r>
              <a:rPr sz="2750" spc="-25" dirty="0">
                <a:latin typeface="Tahoma"/>
                <a:cs typeface="Tahoma"/>
              </a:rPr>
              <a:t>).</a:t>
            </a:r>
            <a:endParaRPr sz="2750" dirty="0">
              <a:latin typeface="Tahoma"/>
              <a:cs typeface="Tahoma"/>
            </a:endParaRPr>
          </a:p>
          <a:p>
            <a:pPr marL="514984" indent="-298450">
              <a:lnSpc>
                <a:spcPct val="100000"/>
              </a:lnSpc>
              <a:spcBef>
                <a:spcPts val="450"/>
              </a:spcBef>
              <a:buSzPct val="96363"/>
              <a:buFont typeface="Tahoma"/>
              <a:buAutoNum type="arabicPeriod" startAt="4"/>
              <a:tabLst>
                <a:tab pos="514984" algn="l"/>
              </a:tabLst>
            </a:pPr>
            <a:r>
              <a:rPr sz="2750" b="1" spc="-10" dirty="0">
                <a:latin typeface="Tahoma"/>
                <a:cs typeface="Tahoma"/>
              </a:rPr>
              <a:t>Branch</a:t>
            </a:r>
            <a:r>
              <a:rPr sz="2750" b="1" spc="-50" dirty="0">
                <a:latin typeface="Tahoma"/>
                <a:cs typeface="Tahoma"/>
              </a:rPr>
              <a:t> </a:t>
            </a:r>
            <a:r>
              <a:rPr sz="2750" spc="-375" dirty="0">
                <a:latin typeface="Tahoma"/>
                <a:cs typeface="Tahoma"/>
              </a:rPr>
              <a:t>:</a:t>
            </a:r>
            <a:r>
              <a:rPr sz="2750" spc="-95" dirty="0">
                <a:latin typeface="Tahoma"/>
                <a:cs typeface="Tahoma"/>
              </a:rPr>
              <a:t> </a:t>
            </a:r>
            <a:r>
              <a:rPr sz="2750" spc="-195" dirty="0">
                <a:latin typeface="Tahoma"/>
                <a:cs typeface="Tahoma"/>
              </a:rPr>
              <a:t>(</a:t>
            </a:r>
            <a:r>
              <a:rPr sz="2750" spc="-100" dirty="0">
                <a:latin typeface="Tahoma"/>
                <a:cs typeface="Tahoma"/>
              </a:rPr>
              <a:t> </a:t>
            </a:r>
            <a:r>
              <a:rPr sz="2750" dirty="0">
                <a:latin typeface="Tahoma"/>
                <a:cs typeface="Tahoma"/>
              </a:rPr>
              <a:t>BranchID,</a:t>
            </a:r>
            <a:r>
              <a:rPr sz="2750" spc="-95" dirty="0">
                <a:latin typeface="Tahoma"/>
                <a:cs typeface="Tahoma"/>
              </a:rPr>
              <a:t> </a:t>
            </a:r>
            <a:r>
              <a:rPr sz="2750" spc="105" dirty="0">
                <a:latin typeface="Tahoma"/>
                <a:cs typeface="Tahoma"/>
              </a:rPr>
              <a:t>Branch</a:t>
            </a:r>
            <a:r>
              <a:rPr sz="2750" spc="-100" dirty="0">
                <a:latin typeface="Tahoma"/>
                <a:cs typeface="Tahoma"/>
              </a:rPr>
              <a:t> </a:t>
            </a:r>
            <a:r>
              <a:rPr sz="2750" dirty="0">
                <a:latin typeface="Tahoma"/>
                <a:cs typeface="Tahoma"/>
              </a:rPr>
              <a:t>Name,</a:t>
            </a:r>
            <a:r>
              <a:rPr sz="2750" spc="-95" dirty="0">
                <a:latin typeface="Tahoma"/>
                <a:cs typeface="Tahoma"/>
              </a:rPr>
              <a:t> </a:t>
            </a:r>
            <a:r>
              <a:rPr sz="2750" spc="130" dirty="0">
                <a:latin typeface="Tahoma"/>
                <a:cs typeface="Tahoma"/>
              </a:rPr>
              <a:t>Location</a:t>
            </a:r>
            <a:r>
              <a:rPr sz="2750" spc="-100" dirty="0">
                <a:latin typeface="Tahoma"/>
                <a:cs typeface="Tahoma"/>
              </a:rPr>
              <a:t> </a:t>
            </a:r>
            <a:r>
              <a:rPr sz="2750" spc="50" dirty="0">
                <a:latin typeface="Tahoma"/>
                <a:cs typeface="Tahoma"/>
              </a:rPr>
              <a:t>(Address,</a:t>
            </a:r>
            <a:r>
              <a:rPr sz="2750" spc="-95" dirty="0">
                <a:latin typeface="Tahoma"/>
                <a:cs typeface="Tahoma"/>
              </a:rPr>
              <a:t> </a:t>
            </a:r>
            <a:r>
              <a:rPr sz="2750" dirty="0">
                <a:latin typeface="Tahoma"/>
                <a:cs typeface="Tahoma"/>
              </a:rPr>
              <a:t>City,</a:t>
            </a:r>
            <a:r>
              <a:rPr sz="2750" spc="-100" dirty="0">
                <a:latin typeface="Tahoma"/>
                <a:cs typeface="Tahoma"/>
              </a:rPr>
              <a:t> </a:t>
            </a:r>
            <a:r>
              <a:rPr sz="2750" spc="-10" dirty="0">
                <a:latin typeface="Tahoma"/>
                <a:cs typeface="Tahoma"/>
              </a:rPr>
              <a:t>State),</a:t>
            </a:r>
            <a:r>
              <a:rPr sz="2750" spc="-95" dirty="0">
                <a:latin typeface="Tahoma"/>
                <a:cs typeface="Tahoma"/>
              </a:rPr>
              <a:t> </a:t>
            </a:r>
            <a:r>
              <a:rPr sz="2750" spc="120" dirty="0">
                <a:latin typeface="Tahoma"/>
                <a:cs typeface="Tahoma"/>
              </a:rPr>
              <a:t>and</a:t>
            </a:r>
            <a:r>
              <a:rPr sz="2750" spc="-100" dirty="0">
                <a:latin typeface="Tahoma"/>
                <a:cs typeface="Tahoma"/>
              </a:rPr>
              <a:t> </a:t>
            </a:r>
            <a:r>
              <a:rPr sz="2750" spc="114" dirty="0">
                <a:latin typeface="Tahoma"/>
                <a:cs typeface="Tahoma"/>
              </a:rPr>
              <a:t>Contact</a:t>
            </a:r>
            <a:r>
              <a:rPr sz="2750" spc="-95" dirty="0">
                <a:latin typeface="Tahoma"/>
                <a:cs typeface="Tahoma"/>
              </a:rPr>
              <a:t> </a:t>
            </a:r>
            <a:r>
              <a:rPr sz="2750" spc="100" dirty="0">
                <a:latin typeface="Tahoma"/>
                <a:cs typeface="Tahoma"/>
              </a:rPr>
              <a:t>Number</a:t>
            </a:r>
            <a:r>
              <a:rPr sz="2750" spc="-100" dirty="0">
                <a:latin typeface="Tahoma"/>
                <a:cs typeface="Tahoma"/>
              </a:rPr>
              <a:t> </a:t>
            </a:r>
            <a:r>
              <a:rPr sz="2750" spc="-25" dirty="0">
                <a:latin typeface="Tahoma"/>
                <a:cs typeface="Tahoma"/>
              </a:rPr>
              <a:t>).</a:t>
            </a:r>
            <a:endParaRPr sz="2750" dirty="0">
              <a:latin typeface="Tahoma"/>
              <a:cs typeface="Tahoma"/>
            </a:endParaRPr>
          </a:p>
          <a:p>
            <a:pPr marL="514984" indent="-298450">
              <a:lnSpc>
                <a:spcPct val="100000"/>
              </a:lnSpc>
              <a:spcBef>
                <a:spcPts val="450"/>
              </a:spcBef>
              <a:buSzPct val="96363"/>
              <a:buFont typeface="Tahoma"/>
              <a:buAutoNum type="arabicPeriod" startAt="4"/>
              <a:tabLst>
                <a:tab pos="514984" algn="l"/>
              </a:tabLst>
            </a:pPr>
            <a:r>
              <a:rPr sz="2750" b="1" dirty="0">
                <a:latin typeface="Tahoma"/>
                <a:cs typeface="Tahoma"/>
              </a:rPr>
              <a:t>Car</a:t>
            </a:r>
            <a:r>
              <a:rPr sz="2750" b="1" spc="-140" dirty="0">
                <a:latin typeface="Tahoma"/>
                <a:cs typeface="Tahoma"/>
              </a:rPr>
              <a:t> </a:t>
            </a:r>
            <a:r>
              <a:rPr sz="2750" b="1" dirty="0">
                <a:latin typeface="Tahoma"/>
                <a:cs typeface="Tahoma"/>
              </a:rPr>
              <a:t>Type</a:t>
            </a:r>
            <a:r>
              <a:rPr sz="2750" b="1" spc="-140" dirty="0">
                <a:latin typeface="Tahoma"/>
                <a:cs typeface="Tahoma"/>
              </a:rPr>
              <a:t> </a:t>
            </a:r>
            <a:r>
              <a:rPr sz="2750" b="1" spc="-330" dirty="0">
                <a:latin typeface="Tahoma"/>
                <a:cs typeface="Tahoma"/>
              </a:rPr>
              <a:t>:</a:t>
            </a:r>
            <a:r>
              <a:rPr sz="2750" b="1" spc="-135" dirty="0">
                <a:latin typeface="Tahoma"/>
                <a:cs typeface="Tahoma"/>
              </a:rPr>
              <a:t> </a:t>
            </a:r>
            <a:r>
              <a:rPr sz="2750" spc="-195" dirty="0">
                <a:latin typeface="Tahoma"/>
                <a:cs typeface="Tahoma"/>
              </a:rPr>
              <a:t>(</a:t>
            </a:r>
            <a:r>
              <a:rPr sz="2750" spc="-130" dirty="0">
                <a:latin typeface="Tahoma"/>
                <a:cs typeface="Tahoma"/>
              </a:rPr>
              <a:t> </a:t>
            </a:r>
            <a:r>
              <a:rPr sz="2750" spc="50" dirty="0">
                <a:latin typeface="Tahoma"/>
                <a:cs typeface="Tahoma"/>
              </a:rPr>
              <a:t>CarTypeID,</a:t>
            </a:r>
            <a:r>
              <a:rPr sz="2750" spc="-125" dirty="0">
                <a:latin typeface="Tahoma"/>
                <a:cs typeface="Tahoma"/>
              </a:rPr>
              <a:t> </a:t>
            </a:r>
            <a:r>
              <a:rPr sz="2750" spc="114" dirty="0">
                <a:latin typeface="Tahoma"/>
                <a:cs typeface="Tahoma"/>
              </a:rPr>
              <a:t>Type</a:t>
            </a:r>
            <a:r>
              <a:rPr sz="2750" spc="-130" dirty="0">
                <a:latin typeface="Tahoma"/>
                <a:cs typeface="Tahoma"/>
              </a:rPr>
              <a:t> </a:t>
            </a:r>
            <a:r>
              <a:rPr sz="2750" spc="-75" dirty="0">
                <a:latin typeface="Tahoma"/>
                <a:cs typeface="Tahoma"/>
              </a:rPr>
              <a:t>(e.g.,</a:t>
            </a:r>
            <a:r>
              <a:rPr sz="2750" spc="-125" dirty="0">
                <a:latin typeface="Tahoma"/>
                <a:cs typeface="Tahoma"/>
              </a:rPr>
              <a:t> </a:t>
            </a:r>
            <a:r>
              <a:rPr sz="2750" spc="65" dirty="0">
                <a:latin typeface="Tahoma"/>
                <a:cs typeface="Tahoma"/>
              </a:rPr>
              <a:t>Sedan,</a:t>
            </a:r>
            <a:r>
              <a:rPr sz="2750" spc="-125" dirty="0">
                <a:latin typeface="Tahoma"/>
                <a:cs typeface="Tahoma"/>
              </a:rPr>
              <a:t> </a:t>
            </a:r>
            <a:r>
              <a:rPr sz="2750" dirty="0">
                <a:latin typeface="Tahoma"/>
                <a:cs typeface="Tahoma"/>
              </a:rPr>
              <a:t>SUV,</a:t>
            </a:r>
            <a:r>
              <a:rPr sz="2750" spc="-125" dirty="0">
                <a:latin typeface="Tahoma"/>
                <a:cs typeface="Tahoma"/>
              </a:rPr>
              <a:t> </a:t>
            </a:r>
            <a:r>
              <a:rPr sz="2750" spc="65" dirty="0">
                <a:latin typeface="Tahoma"/>
                <a:cs typeface="Tahoma"/>
              </a:rPr>
              <a:t>Convertible),</a:t>
            </a:r>
            <a:r>
              <a:rPr sz="2750" spc="-125" dirty="0">
                <a:latin typeface="Tahoma"/>
                <a:cs typeface="Tahoma"/>
              </a:rPr>
              <a:t> </a:t>
            </a:r>
            <a:r>
              <a:rPr sz="2750" spc="120" dirty="0">
                <a:latin typeface="Tahoma"/>
                <a:cs typeface="Tahoma"/>
              </a:rPr>
              <a:t>and</a:t>
            </a:r>
            <a:r>
              <a:rPr sz="2750" spc="-130" dirty="0">
                <a:latin typeface="Tahoma"/>
                <a:cs typeface="Tahoma"/>
              </a:rPr>
              <a:t> </a:t>
            </a:r>
            <a:r>
              <a:rPr sz="2750" spc="100" dirty="0">
                <a:latin typeface="Tahoma"/>
                <a:cs typeface="Tahoma"/>
              </a:rPr>
              <a:t>Description</a:t>
            </a:r>
            <a:r>
              <a:rPr sz="2750" spc="-125" dirty="0">
                <a:latin typeface="Tahoma"/>
                <a:cs typeface="Tahoma"/>
              </a:rPr>
              <a:t> </a:t>
            </a:r>
            <a:r>
              <a:rPr sz="2750" spc="-25" dirty="0">
                <a:latin typeface="Tahoma"/>
                <a:cs typeface="Tahoma"/>
              </a:rPr>
              <a:t>).</a:t>
            </a:r>
            <a:endParaRPr sz="2750" dirty="0">
              <a:latin typeface="Tahoma"/>
              <a:cs typeface="Tahoma"/>
            </a:endParaRPr>
          </a:p>
          <a:p>
            <a:pPr marL="514984" indent="-298450">
              <a:lnSpc>
                <a:spcPct val="100000"/>
              </a:lnSpc>
              <a:spcBef>
                <a:spcPts val="450"/>
              </a:spcBef>
              <a:buSzPct val="96363"/>
              <a:buFont typeface="Tahoma"/>
              <a:buAutoNum type="arabicPeriod" startAt="4"/>
              <a:tabLst>
                <a:tab pos="514984" algn="l"/>
              </a:tabLst>
            </a:pPr>
            <a:r>
              <a:rPr sz="2750" b="1" dirty="0">
                <a:latin typeface="Tahoma"/>
                <a:cs typeface="Tahoma"/>
              </a:rPr>
              <a:t>Car</a:t>
            </a:r>
            <a:r>
              <a:rPr sz="2750" b="1" spc="-125" dirty="0">
                <a:latin typeface="Tahoma"/>
                <a:cs typeface="Tahoma"/>
              </a:rPr>
              <a:t> </a:t>
            </a:r>
            <a:r>
              <a:rPr sz="2750" b="1" dirty="0">
                <a:latin typeface="Tahoma"/>
                <a:cs typeface="Tahoma"/>
              </a:rPr>
              <a:t>Model</a:t>
            </a:r>
            <a:r>
              <a:rPr sz="2750" b="1" spc="-120" dirty="0">
                <a:latin typeface="Tahoma"/>
                <a:cs typeface="Tahoma"/>
              </a:rPr>
              <a:t> </a:t>
            </a:r>
            <a:r>
              <a:rPr sz="2750" b="1" spc="-330" dirty="0">
                <a:latin typeface="Tahoma"/>
                <a:cs typeface="Tahoma"/>
              </a:rPr>
              <a:t>:</a:t>
            </a:r>
            <a:r>
              <a:rPr sz="2750" b="1" spc="-120" dirty="0">
                <a:latin typeface="Tahoma"/>
                <a:cs typeface="Tahoma"/>
              </a:rPr>
              <a:t> </a:t>
            </a:r>
            <a:r>
              <a:rPr sz="2750" b="1" spc="-265" dirty="0">
                <a:latin typeface="Tahoma"/>
                <a:cs typeface="Tahoma"/>
              </a:rPr>
              <a:t>(</a:t>
            </a:r>
            <a:r>
              <a:rPr sz="2750" b="1" spc="-125" dirty="0">
                <a:latin typeface="Tahoma"/>
                <a:cs typeface="Tahoma"/>
              </a:rPr>
              <a:t> </a:t>
            </a:r>
            <a:r>
              <a:rPr sz="2750" spc="65" dirty="0">
                <a:latin typeface="Tahoma"/>
                <a:cs typeface="Tahoma"/>
              </a:rPr>
              <a:t>ModelID,</a:t>
            </a:r>
            <a:r>
              <a:rPr sz="2750" spc="-105" dirty="0">
                <a:latin typeface="Tahoma"/>
                <a:cs typeface="Tahoma"/>
              </a:rPr>
              <a:t> </a:t>
            </a:r>
            <a:r>
              <a:rPr sz="2750" spc="65" dirty="0">
                <a:latin typeface="Tahoma"/>
                <a:cs typeface="Tahoma"/>
              </a:rPr>
              <a:t>Make,</a:t>
            </a:r>
            <a:r>
              <a:rPr sz="2750" spc="-105" dirty="0">
                <a:latin typeface="Tahoma"/>
                <a:cs typeface="Tahoma"/>
              </a:rPr>
              <a:t> </a:t>
            </a:r>
            <a:r>
              <a:rPr sz="2750" spc="170" dirty="0">
                <a:latin typeface="Tahoma"/>
                <a:cs typeface="Tahoma"/>
              </a:rPr>
              <a:t>Model</a:t>
            </a:r>
            <a:r>
              <a:rPr sz="2750" spc="-105" dirty="0">
                <a:latin typeface="Tahoma"/>
                <a:cs typeface="Tahoma"/>
              </a:rPr>
              <a:t> </a:t>
            </a:r>
            <a:r>
              <a:rPr sz="2750" dirty="0">
                <a:latin typeface="Tahoma"/>
                <a:cs typeface="Tahoma"/>
              </a:rPr>
              <a:t>Name,</a:t>
            </a:r>
            <a:r>
              <a:rPr sz="2750" spc="-110" dirty="0">
                <a:latin typeface="Tahoma"/>
                <a:cs typeface="Tahoma"/>
              </a:rPr>
              <a:t> </a:t>
            </a:r>
            <a:r>
              <a:rPr sz="2750" spc="120" dirty="0">
                <a:latin typeface="Tahoma"/>
                <a:cs typeface="Tahoma"/>
              </a:rPr>
              <a:t>and</a:t>
            </a:r>
            <a:r>
              <a:rPr sz="2750" spc="-105" dirty="0">
                <a:latin typeface="Tahoma"/>
                <a:cs typeface="Tahoma"/>
              </a:rPr>
              <a:t> </a:t>
            </a:r>
            <a:r>
              <a:rPr sz="2750" dirty="0">
                <a:latin typeface="Tahoma"/>
                <a:cs typeface="Tahoma"/>
              </a:rPr>
              <a:t>Year</a:t>
            </a:r>
            <a:r>
              <a:rPr sz="2750" spc="-105" dirty="0">
                <a:latin typeface="Tahoma"/>
                <a:cs typeface="Tahoma"/>
              </a:rPr>
              <a:t> </a:t>
            </a:r>
            <a:r>
              <a:rPr sz="2750" spc="-25" dirty="0">
                <a:latin typeface="Tahoma"/>
                <a:cs typeface="Tahoma"/>
              </a:rPr>
              <a:t>).</a:t>
            </a:r>
            <a:endParaRPr sz="2750" dirty="0">
              <a:latin typeface="Tahoma"/>
              <a:cs typeface="Tahoma"/>
            </a:endParaRPr>
          </a:p>
          <a:p>
            <a:pPr marL="516255" indent="-503555">
              <a:lnSpc>
                <a:spcPct val="100000"/>
              </a:lnSpc>
              <a:spcBef>
                <a:spcPts val="685"/>
              </a:spcBef>
              <a:buSzPct val="96363"/>
              <a:buFont typeface="Tahoma"/>
              <a:buAutoNum type="arabicPeriod" startAt="4"/>
              <a:tabLst>
                <a:tab pos="516255" algn="l"/>
              </a:tabLst>
            </a:pPr>
            <a:r>
              <a:rPr sz="2750" b="1" spc="-65" dirty="0">
                <a:latin typeface="Tahoma"/>
                <a:cs typeface="Tahoma"/>
              </a:rPr>
              <a:t>Insurance</a:t>
            </a:r>
            <a:r>
              <a:rPr sz="2750" b="1" spc="-125" dirty="0">
                <a:latin typeface="Tahoma"/>
                <a:cs typeface="Tahoma"/>
              </a:rPr>
              <a:t> </a:t>
            </a:r>
            <a:r>
              <a:rPr sz="2750" b="1" spc="-330" dirty="0">
                <a:latin typeface="Tahoma"/>
                <a:cs typeface="Tahoma"/>
              </a:rPr>
              <a:t>:</a:t>
            </a:r>
            <a:r>
              <a:rPr sz="2750" b="1" spc="-125" dirty="0">
                <a:latin typeface="Tahoma"/>
                <a:cs typeface="Tahoma"/>
              </a:rPr>
              <a:t> </a:t>
            </a:r>
            <a:r>
              <a:rPr sz="2750" b="1" spc="-265" dirty="0">
                <a:latin typeface="Tahoma"/>
                <a:cs typeface="Tahoma"/>
              </a:rPr>
              <a:t>(</a:t>
            </a:r>
            <a:r>
              <a:rPr sz="2750" b="1" spc="-125" dirty="0">
                <a:latin typeface="Tahoma"/>
                <a:cs typeface="Tahoma"/>
              </a:rPr>
              <a:t> </a:t>
            </a:r>
            <a:r>
              <a:rPr sz="2750" dirty="0">
                <a:latin typeface="Tahoma"/>
                <a:cs typeface="Tahoma"/>
              </a:rPr>
              <a:t>InsuranceID,</a:t>
            </a:r>
            <a:r>
              <a:rPr sz="2750" spc="-110" dirty="0">
                <a:latin typeface="Tahoma"/>
                <a:cs typeface="Tahoma"/>
              </a:rPr>
              <a:t> </a:t>
            </a:r>
            <a:r>
              <a:rPr sz="2750" dirty="0">
                <a:latin typeface="Tahoma"/>
                <a:cs typeface="Tahoma"/>
              </a:rPr>
              <a:t>CarID,</a:t>
            </a:r>
            <a:r>
              <a:rPr sz="2750" spc="-110" dirty="0">
                <a:latin typeface="Tahoma"/>
                <a:cs typeface="Tahoma"/>
              </a:rPr>
              <a:t> </a:t>
            </a:r>
            <a:r>
              <a:rPr sz="2750" spc="130" dirty="0">
                <a:latin typeface="Tahoma"/>
                <a:cs typeface="Tahoma"/>
              </a:rPr>
              <a:t>Policy</a:t>
            </a:r>
            <a:r>
              <a:rPr sz="2750" spc="-110" dirty="0">
                <a:latin typeface="Tahoma"/>
                <a:cs typeface="Tahoma"/>
              </a:rPr>
              <a:t> </a:t>
            </a:r>
            <a:r>
              <a:rPr sz="2750" spc="65" dirty="0">
                <a:latin typeface="Tahoma"/>
                <a:cs typeface="Tahoma"/>
              </a:rPr>
              <a:t>Number,</a:t>
            </a:r>
            <a:r>
              <a:rPr sz="2750" spc="-110" dirty="0">
                <a:latin typeface="Tahoma"/>
                <a:cs typeface="Tahoma"/>
              </a:rPr>
              <a:t> </a:t>
            </a:r>
            <a:r>
              <a:rPr sz="2750" spc="65" dirty="0">
                <a:latin typeface="Tahoma"/>
                <a:cs typeface="Tahoma"/>
              </a:rPr>
              <a:t>Insurance</a:t>
            </a:r>
            <a:r>
              <a:rPr sz="2750" spc="-110" dirty="0">
                <a:latin typeface="Tahoma"/>
                <a:cs typeface="Tahoma"/>
              </a:rPr>
              <a:t> </a:t>
            </a:r>
            <a:r>
              <a:rPr sz="2750" spc="60" dirty="0">
                <a:latin typeface="Tahoma"/>
                <a:cs typeface="Tahoma"/>
              </a:rPr>
              <a:t>Type,</a:t>
            </a:r>
            <a:r>
              <a:rPr sz="2750" spc="-110" dirty="0">
                <a:latin typeface="Tahoma"/>
                <a:cs typeface="Tahoma"/>
              </a:rPr>
              <a:t> </a:t>
            </a:r>
            <a:r>
              <a:rPr sz="2750" spc="125" dirty="0">
                <a:latin typeface="Tahoma"/>
                <a:cs typeface="Tahoma"/>
              </a:rPr>
              <a:t>and</a:t>
            </a:r>
            <a:r>
              <a:rPr sz="2750" spc="-110" dirty="0">
                <a:latin typeface="Tahoma"/>
                <a:cs typeface="Tahoma"/>
              </a:rPr>
              <a:t> </a:t>
            </a:r>
            <a:r>
              <a:rPr sz="2750" spc="125" dirty="0">
                <a:latin typeface="Tahoma"/>
                <a:cs typeface="Tahoma"/>
              </a:rPr>
              <a:t>Coverage</a:t>
            </a:r>
            <a:r>
              <a:rPr sz="2750" spc="-110" dirty="0">
                <a:latin typeface="Tahoma"/>
                <a:cs typeface="Tahoma"/>
              </a:rPr>
              <a:t> </a:t>
            </a:r>
            <a:r>
              <a:rPr sz="2750" spc="105" dirty="0">
                <a:latin typeface="Tahoma"/>
                <a:cs typeface="Tahoma"/>
              </a:rPr>
              <a:t>Amount</a:t>
            </a:r>
            <a:r>
              <a:rPr sz="2750" spc="-110" dirty="0">
                <a:latin typeface="Tahoma"/>
                <a:cs typeface="Tahoma"/>
              </a:rPr>
              <a:t> </a:t>
            </a:r>
            <a:r>
              <a:rPr sz="2750" spc="-25" dirty="0">
                <a:latin typeface="Tahoma"/>
                <a:cs typeface="Tahoma"/>
              </a:rPr>
              <a:t>).</a:t>
            </a:r>
            <a:endParaRPr sz="2750" dirty="0">
              <a:latin typeface="Tahoma"/>
              <a:cs typeface="Tahoma"/>
            </a:endParaRPr>
          </a:p>
          <a:p>
            <a:pPr marL="12700" marR="702945" indent="503555">
              <a:lnSpc>
                <a:spcPct val="113599"/>
              </a:lnSpc>
              <a:buSzPct val="96363"/>
              <a:buFont typeface="Tahoma"/>
              <a:buAutoNum type="arabicPeriod" startAt="4"/>
              <a:tabLst>
                <a:tab pos="516255" algn="l"/>
              </a:tabLst>
            </a:pPr>
            <a:r>
              <a:rPr sz="2750" b="1" spc="-25" dirty="0">
                <a:latin typeface="Tahoma"/>
                <a:cs typeface="Tahoma"/>
              </a:rPr>
              <a:t>Damage</a:t>
            </a:r>
            <a:r>
              <a:rPr sz="2750" b="1" spc="-90" dirty="0">
                <a:latin typeface="Tahoma"/>
                <a:cs typeface="Tahoma"/>
              </a:rPr>
              <a:t> </a:t>
            </a:r>
            <a:r>
              <a:rPr sz="2750" b="1" spc="-45" dirty="0">
                <a:latin typeface="Tahoma"/>
                <a:cs typeface="Tahoma"/>
              </a:rPr>
              <a:t>Report</a:t>
            </a:r>
            <a:r>
              <a:rPr sz="2750" b="1" spc="-90" dirty="0">
                <a:latin typeface="Tahoma"/>
                <a:cs typeface="Tahoma"/>
              </a:rPr>
              <a:t> </a:t>
            </a:r>
            <a:r>
              <a:rPr sz="2750" b="1" spc="-330" dirty="0">
                <a:latin typeface="Tahoma"/>
                <a:cs typeface="Tahoma"/>
              </a:rPr>
              <a:t>:</a:t>
            </a:r>
            <a:r>
              <a:rPr sz="2750" b="1" spc="-20" dirty="0">
                <a:latin typeface="Tahoma"/>
                <a:cs typeface="Tahoma"/>
              </a:rPr>
              <a:t> </a:t>
            </a:r>
            <a:r>
              <a:rPr sz="2750" dirty="0">
                <a:latin typeface="Tahoma"/>
                <a:cs typeface="Tahoma"/>
              </a:rPr>
              <a:t>(DamageReportID,</a:t>
            </a:r>
            <a:r>
              <a:rPr sz="2750" spc="-70" dirty="0">
                <a:latin typeface="Tahoma"/>
                <a:cs typeface="Tahoma"/>
              </a:rPr>
              <a:t> </a:t>
            </a:r>
            <a:r>
              <a:rPr sz="2750" dirty="0">
                <a:latin typeface="Tahoma"/>
                <a:cs typeface="Tahoma"/>
              </a:rPr>
              <a:t>CarID,</a:t>
            </a:r>
            <a:r>
              <a:rPr sz="2750" spc="-70" dirty="0">
                <a:latin typeface="Tahoma"/>
                <a:cs typeface="Tahoma"/>
              </a:rPr>
              <a:t> </a:t>
            </a:r>
            <a:r>
              <a:rPr sz="2750" spc="60" dirty="0">
                <a:latin typeface="Tahoma"/>
                <a:cs typeface="Tahoma"/>
              </a:rPr>
              <a:t>Date</a:t>
            </a:r>
            <a:r>
              <a:rPr sz="2750" spc="-70" dirty="0">
                <a:latin typeface="Tahoma"/>
                <a:cs typeface="Tahoma"/>
              </a:rPr>
              <a:t> </a:t>
            </a:r>
            <a:r>
              <a:rPr sz="2750" spc="65" dirty="0">
                <a:latin typeface="Tahoma"/>
                <a:cs typeface="Tahoma"/>
              </a:rPr>
              <a:t>Reported,</a:t>
            </a:r>
            <a:r>
              <a:rPr sz="2750" spc="-70" dirty="0">
                <a:latin typeface="Tahoma"/>
                <a:cs typeface="Tahoma"/>
              </a:rPr>
              <a:t> </a:t>
            </a:r>
            <a:r>
              <a:rPr sz="2750" spc="80" dirty="0">
                <a:latin typeface="Tahoma"/>
                <a:cs typeface="Tahoma"/>
              </a:rPr>
              <a:t>Description,</a:t>
            </a:r>
            <a:r>
              <a:rPr sz="2750" spc="-70" dirty="0">
                <a:latin typeface="Tahoma"/>
                <a:cs typeface="Tahoma"/>
              </a:rPr>
              <a:t> </a:t>
            </a:r>
            <a:r>
              <a:rPr sz="2750" spc="125" dirty="0">
                <a:latin typeface="Tahoma"/>
                <a:cs typeface="Tahoma"/>
              </a:rPr>
              <a:t>and</a:t>
            </a:r>
            <a:r>
              <a:rPr sz="2750" spc="-70" dirty="0">
                <a:latin typeface="Tahoma"/>
                <a:cs typeface="Tahoma"/>
              </a:rPr>
              <a:t> </a:t>
            </a:r>
            <a:r>
              <a:rPr sz="2750" spc="130" dirty="0">
                <a:latin typeface="Tahoma"/>
                <a:cs typeface="Tahoma"/>
              </a:rPr>
              <a:t>Cost</a:t>
            </a:r>
            <a:r>
              <a:rPr sz="2750" spc="-70" dirty="0">
                <a:latin typeface="Tahoma"/>
                <a:cs typeface="Tahoma"/>
              </a:rPr>
              <a:t> </a:t>
            </a:r>
            <a:r>
              <a:rPr sz="2750" dirty="0">
                <a:latin typeface="Tahoma"/>
                <a:cs typeface="Tahoma"/>
              </a:rPr>
              <a:t>of</a:t>
            </a:r>
            <a:r>
              <a:rPr sz="2750" spc="-65" dirty="0">
                <a:latin typeface="Tahoma"/>
                <a:cs typeface="Tahoma"/>
              </a:rPr>
              <a:t> </a:t>
            </a:r>
            <a:r>
              <a:rPr sz="2750" spc="-10" dirty="0">
                <a:latin typeface="Tahoma"/>
                <a:cs typeface="Tahoma"/>
              </a:rPr>
              <a:t>Repair). </a:t>
            </a:r>
            <a:r>
              <a:rPr sz="2750" dirty="0">
                <a:latin typeface="Tahoma"/>
                <a:cs typeface="Tahoma"/>
              </a:rPr>
              <a:t>12.</a:t>
            </a:r>
            <a:r>
              <a:rPr sz="2750" b="1" dirty="0">
                <a:latin typeface="Tahoma"/>
                <a:cs typeface="Tahoma"/>
              </a:rPr>
              <a:t>Maintenance</a:t>
            </a:r>
            <a:r>
              <a:rPr sz="2750" b="1" spc="-125" dirty="0">
                <a:latin typeface="Tahoma"/>
                <a:cs typeface="Tahoma"/>
              </a:rPr>
              <a:t> </a:t>
            </a:r>
            <a:r>
              <a:rPr sz="2750" b="1" spc="-330" dirty="0">
                <a:latin typeface="Tahoma"/>
                <a:cs typeface="Tahoma"/>
              </a:rPr>
              <a:t>:</a:t>
            </a:r>
            <a:r>
              <a:rPr sz="2750" b="1" spc="-120" dirty="0">
                <a:latin typeface="Tahoma"/>
                <a:cs typeface="Tahoma"/>
              </a:rPr>
              <a:t> </a:t>
            </a:r>
            <a:r>
              <a:rPr sz="2750" b="1" spc="-265" dirty="0">
                <a:latin typeface="Tahoma"/>
                <a:cs typeface="Tahoma"/>
              </a:rPr>
              <a:t>(</a:t>
            </a:r>
            <a:r>
              <a:rPr sz="2750" b="1" spc="-55" dirty="0">
                <a:latin typeface="Tahoma"/>
                <a:cs typeface="Tahoma"/>
              </a:rPr>
              <a:t> </a:t>
            </a:r>
            <a:r>
              <a:rPr sz="2750" spc="75" dirty="0">
                <a:latin typeface="Tahoma"/>
                <a:cs typeface="Tahoma"/>
              </a:rPr>
              <a:t>MaintenanceID,</a:t>
            </a:r>
            <a:r>
              <a:rPr sz="2750" spc="-105" dirty="0">
                <a:latin typeface="Tahoma"/>
                <a:cs typeface="Tahoma"/>
              </a:rPr>
              <a:t> </a:t>
            </a:r>
            <a:r>
              <a:rPr sz="2750" dirty="0">
                <a:latin typeface="Tahoma"/>
                <a:cs typeface="Tahoma"/>
              </a:rPr>
              <a:t>CarID,</a:t>
            </a:r>
            <a:r>
              <a:rPr sz="2750" spc="-105" dirty="0">
                <a:latin typeface="Tahoma"/>
                <a:cs typeface="Tahoma"/>
              </a:rPr>
              <a:t> </a:t>
            </a:r>
            <a:r>
              <a:rPr sz="2750" spc="90" dirty="0">
                <a:latin typeface="Tahoma"/>
                <a:cs typeface="Tahoma"/>
              </a:rPr>
              <a:t>Service</a:t>
            </a:r>
            <a:r>
              <a:rPr sz="2750" spc="-110" dirty="0">
                <a:latin typeface="Tahoma"/>
                <a:cs typeface="Tahoma"/>
              </a:rPr>
              <a:t> </a:t>
            </a:r>
            <a:r>
              <a:rPr sz="2750" dirty="0">
                <a:latin typeface="Tahoma"/>
                <a:cs typeface="Tahoma"/>
              </a:rPr>
              <a:t>Date,</a:t>
            </a:r>
            <a:r>
              <a:rPr sz="2750" spc="-105" dirty="0">
                <a:latin typeface="Tahoma"/>
                <a:cs typeface="Tahoma"/>
              </a:rPr>
              <a:t> </a:t>
            </a:r>
            <a:r>
              <a:rPr sz="2750" spc="90" dirty="0">
                <a:latin typeface="Tahoma"/>
                <a:cs typeface="Tahoma"/>
              </a:rPr>
              <a:t>Service</a:t>
            </a:r>
            <a:r>
              <a:rPr sz="2750" spc="-110" dirty="0">
                <a:latin typeface="Tahoma"/>
                <a:cs typeface="Tahoma"/>
              </a:rPr>
              <a:t> </a:t>
            </a:r>
            <a:r>
              <a:rPr sz="2750" spc="60" dirty="0">
                <a:latin typeface="Tahoma"/>
                <a:cs typeface="Tahoma"/>
              </a:rPr>
              <a:t>Type,</a:t>
            </a:r>
            <a:r>
              <a:rPr sz="2750" spc="-105" dirty="0">
                <a:latin typeface="Tahoma"/>
                <a:cs typeface="Tahoma"/>
              </a:rPr>
              <a:t> </a:t>
            </a:r>
            <a:r>
              <a:rPr sz="2750" spc="90" dirty="0">
                <a:latin typeface="Tahoma"/>
                <a:cs typeface="Tahoma"/>
              </a:rPr>
              <a:t>Service</a:t>
            </a:r>
            <a:r>
              <a:rPr sz="2750" spc="-110" dirty="0">
                <a:latin typeface="Tahoma"/>
                <a:cs typeface="Tahoma"/>
              </a:rPr>
              <a:t> </a:t>
            </a:r>
            <a:r>
              <a:rPr sz="2750" dirty="0">
                <a:latin typeface="Tahoma"/>
                <a:cs typeface="Tahoma"/>
              </a:rPr>
              <a:t>Details,</a:t>
            </a:r>
            <a:r>
              <a:rPr sz="2750" spc="-105" dirty="0">
                <a:latin typeface="Tahoma"/>
                <a:cs typeface="Tahoma"/>
              </a:rPr>
              <a:t> </a:t>
            </a:r>
            <a:r>
              <a:rPr sz="2750" spc="125" dirty="0">
                <a:latin typeface="Tahoma"/>
                <a:cs typeface="Tahoma"/>
              </a:rPr>
              <a:t>and</a:t>
            </a:r>
            <a:r>
              <a:rPr sz="2750" spc="-105" dirty="0">
                <a:latin typeface="Tahoma"/>
                <a:cs typeface="Tahoma"/>
              </a:rPr>
              <a:t> </a:t>
            </a:r>
            <a:r>
              <a:rPr sz="2750" spc="130" dirty="0">
                <a:latin typeface="Tahoma"/>
                <a:cs typeface="Tahoma"/>
              </a:rPr>
              <a:t>Cost</a:t>
            </a:r>
            <a:r>
              <a:rPr sz="2750" spc="-110" dirty="0">
                <a:latin typeface="Tahoma"/>
                <a:cs typeface="Tahoma"/>
              </a:rPr>
              <a:t> </a:t>
            </a:r>
            <a:r>
              <a:rPr sz="2750" spc="-25" dirty="0">
                <a:latin typeface="Tahoma"/>
                <a:cs typeface="Tahoma"/>
              </a:rPr>
              <a:t>). </a:t>
            </a:r>
            <a:r>
              <a:rPr sz="2750" dirty="0">
                <a:latin typeface="Tahoma"/>
                <a:cs typeface="Tahoma"/>
              </a:rPr>
              <a:t>13.</a:t>
            </a:r>
            <a:r>
              <a:rPr sz="2750" b="1" dirty="0">
                <a:latin typeface="Tahoma"/>
                <a:cs typeface="Tahoma"/>
              </a:rPr>
              <a:t>Discount</a:t>
            </a:r>
            <a:r>
              <a:rPr sz="2750" b="1" spc="-70" dirty="0">
                <a:latin typeface="Tahoma"/>
                <a:cs typeface="Tahoma"/>
              </a:rPr>
              <a:t> </a:t>
            </a:r>
            <a:r>
              <a:rPr sz="2750" spc="-375" dirty="0">
                <a:latin typeface="Tahoma"/>
                <a:cs typeface="Tahoma"/>
              </a:rPr>
              <a:t>:</a:t>
            </a:r>
            <a:r>
              <a:rPr sz="2750" spc="-114" dirty="0">
                <a:latin typeface="Tahoma"/>
                <a:cs typeface="Tahoma"/>
              </a:rPr>
              <a:t> </a:t>
            </a:r>
            <a:r>
              <a:rPr sz="2750" spc="-195" dirty="0">
                <a:latin typeface="Tahoma"/>
                <a:cs typeface="Tahoma"/>
              </a:rPr>
              <a:t>(</a:t>
            </a:r>
            <a:r>
              <a:rPr sz="2750" spc="-125" dirty="0">
                <a:latin typeface="Tahoma"/>
                <a:cs typeface="Tahoma"/>
              </a:rPr>
              <a:t> </a:t>
            </a:r>
            <a:r>
              <a:rPr sz="2750" spc="55" dirty="0">
                <a:latin typeface="Tahoma"/>
                <a:cs typeface="Tahoma"/>
              </a:rPr>
              <a:t>DiscountID,</a:t>
            </a:r>
            <a:r>
              <a:rPr sz="2750" spc="-120" dirty="0">
                <a:latin typeface="Tahoma"/>
                <a:cs typeface="Tahoma"/>
              </a:rPr>
              <a:t> </a:t>
            </a:r>
            <a:r>
              <a:rPr sz="2750" spc="80" dirty="0">
                <a:latin typeface="Tahoma"/>
                <a:cs typeface="Tahoma"/>
              </a:rPr>
              <a:t>Description,</a:t>
            </a:r>
            <a:r>
              <a:rPr sz="2750" spc="-120" dirty="0">
                <a:latin typeface="Tahoma"/>
                <a:cs typeface="Tahoma"/>
              </a:rPr>
              <a:t> </a:t>
            </a:r>
            <a:r>
              <a:rPr sz="2750" spc="114" dirty="0">
                <a:latin typeface="Tahoma"/>
                <a:cs typeface="Tahoma"/>
              </a:rPr>
              <a:t>Discount</a:t>
            </a:r>
            <a:r>
              <a:rPr sz="2750" spc="-125" dirty="0">
                <a:latin typeface="Tahoma"/>
                <a:cs typeface="Tahoma"/>
              </a:rPr>
              <a:t> </a:t>
            </a:r>
            <a:r>
              <a:rPr sz="2750" spc="80" dirty="0">
                <a:latin typeface="Tahoma"/>
                <a:cs typeface="Tahoma"/>
              </a:rPr>
              <a:t>Percentage,</a:t>
            </a:r>
            <a:r>
              <a:rPr sz="2750" spc="-120" dirty="0">
                <a:latin typeface="Tahoma"/>
                <a:cs typeface="Tahoma"/>
              </a:rPr>
              <a:t> </a:t>
            </a:r>
            <a:r>
              <a:rPr sz="2750" dirty="0">
                <a:latin typeface="Tahoma"/>
                <a:cs typeface="Tahoma"/>
              </a:rPr>
              <a:t>Start</a:t>
            </a:r>
            <a:r>
              <a:rPr sz="2750" spc="-120" dirty="0">
                <a:latin typeface="Tahoma"/>
                <a:cs typeface="Tahoma"/>
              </a:rPr>
              <a:t> </a:t>
            </a:r>
            <a:r>
              <a:rPr sz="2750" dirty="0">
                <a:latin typeface="Tahoma"/>
                <a:cs typeface="Tahoma"/>
              </a:rPr>
              <a:t>Date,</a:t>
            </a:r>
            <a:r>
              <a:rPr sz="2750" spc="-120" dirty="0">
                <a:latin typeface="Tahoma"/>
                <a:cs typeface="Tahoma"/>
              </a:rPr>
              <a:t> </a:t>
            </a:r>
            <a:r>
              <a:rPr sz="2750" spc="125" dirty="0">
                <a:latin typeface="Tahoma"/>
                <a:cs typeface="Tahoma"/>
              </a:rPr>
              <a:t>and</a:t>
            </a:r>
            <a:r>
              <a:rPr sz="2750" spc="-120" dirty="0">
                <a:latin typeface="Tahoma"/>
                <a:cs typeface="Tahoma"/>
              </a:rPr>
              <a:t> </a:t>
            </a:r>
            <a:r>
              <a:rPr sz="2750" spc="145" dirty="0">
                <a:latin typeface="Tahoma"/>
                <a:cs typeface="Tahoma"/>
              </a:rPr>
              <a:t>End</a:t>
            </a:r>
            <a:r>
              <a:rPr sz="2750" spc="-120" dirty="0">
                <a:latin typeface="Tahoma"/>
                <a:cs typeface="Tahoma"/>
              </a:rPr>
              <a:t> </a:t>
            </a:r>
            <a:r>
              <a:rPr sz="2750" spc="60" dirty="0">
                <a:latin typeface="Tahoma"/>
                <a:cs typeface="Tahoma"/>
              </a:rPr>
              <a:t>Date</a:t>
            </a:r>
            <a:r>
              <a:rPr sz="2750" spc="-125" dirty="0">
                <a:latin typeface="Tahoma"/>
                <a:cs typeface="Tahoma"/>
              </a:rPr>
              <a:t> </a:t>
            </a:r>
            <a:r>
              <a:rPr sz="2750" spc="-25" dirty="0">
                <a:latin typeface="Tahoma"/>
                <a:cs typeface="Tahoma"/>
              </a:rPr>
              <a:t>).</a:t>
            </a:r>
            <a:endParaRPr sz="2750" dirty="0">
              <a:latin typeface="Tahoma"/>
              <a:cs typeface="Tahoma"/>
            </a:endParaRPr>
          </a:p>
          <a:p>
            <a:pPr marL="516255" indent="-503555">
              <a:lnSpc>
                <a:spcPct val="100000"/>
              </a:lnSpc>
              <a:spcBef>
                <a:spcPts val="450"/>
              </a:spcBef>
              <a:buSzPct val="96363"/>
              <a:buFont typeface="Tahoma"/>
              <a:buAutoNum type="arabicPeriod" startAt="14"/>
              <a:tabLst>
                <a:tab pos="516255" algn="l"/>
              </a:tabLst>
            </a:pPr>
            <a:r>
              <a:rPr sz="2750" b="1" dirty="0">
                <a:latin typeface="Tahoma"/>
                <a:cs typeface="Tahoma"/>
              </a:rPr>
              <a:t>Feedback</a:t>
            </a:r>
            <a:r>
              <a:rPr sz="2750" b="1" spc="-20" dirty="0">
                <a:latin typeface="Tahoma"/>
                <a:cs typeface="Tahoma"/>
              </a:rPr>
              <a:t> </a:t>
            </a:r>
            <a:r>
              <a:rPr sz="2750" spc="-375" dirty="0">
                <a:latin typeface="Tahoma"/>
                <a:cs typeface="Tahoma"/>
              </a:rPr>
              <a:t>:</a:t>
            </a:r>
            <a:r>
              <a:rPr sz="2750" spc="-70" dirty="0">
                <a:latin typeface="Tahoma"/>
                <a:cs typeface="Tahoma"/>
              </a:rPr>
              <a:t> </a:t>
            </a:r>
            <a:r>
              <a:rPr sz="2750" spc="-195" dirty="0">
                <a:latin typeface="Tahoma"/>
                <a:cs typeface="Tahoma"/>
              </a:rPr>
              <a:t>(</a:t>
            </a:r>
            <a:r>
              <a:rPr sz="2750" spc="-70" dirty="0">
                <a:latin typeface="Tahoma"/>
                <a:cs typeface="Tahoma"/>
              </a:rPr>
              <a:t> </a:t>
            </a:r>
            <a:r>
              <a:rPr sz="2750" spc="80" dirty="0">
                <a:latin typeface="Tahoma"/>
                <a:cs typeface="Tahoma"/>
              </a:rPr>
              <a:t>FeedbackID,</a:t>
            </a:r>
            <a:r>
              <a:rPr sz="2750" spc="-75" dirty="0">
                <a:latin typeface="Tahoma"/>
                <a:cs typeface="Tahoma"/>
              </a:rPr>
              <a:t> </a:t>
            </a:r>
            <a:r>
              <a:rPr sz="2750" spc="45" dirty="0">
                <a:latin typeface="Tahoma"/>
                <a:cs typeface="Tahoma"/>
              </a:rPr>
              <a:t>CustomerID,</a:t>
            </a:r>
            <a:r>
              <a:rPr sz="2750" spc="-70" dirty="0">
                <a:latin typeface="Tahoma"/>
                <a:cs typeface="Tahoma"/>
              </a:rPr>
              <a:t> </a:t>
            </a:r>
            <a:r>
              <a:rPr sz="2750" dirty="0">
                <a:latin typeface="Tahoma"/>
                <a:cs typeface="Tahoma"/>
              </a:rPr>
              <a:t>Rating,</a:t>
            </a:r>
            <a:r>
              <a:rPr sz="2750" spc="-70" dirty="0">
                <a:latin typeface="Tahoma"/>
                <a:cs typeface="Tahoma"/>
              </a:rPr>
              <a:t> </a:t>
            </a:r>
            <a:r>
              <a:rPr sz="2750" spc="80" dirty="0">
                <a:latin typeface="Tahoma"/>
                <a:cs typeface="Tahoma"/>
              </a:rPr>
              <a:t>Comments,</a:t>
            </a:r>
            <a:r>
              <a:rPr sz="2750" spc="-70" dirty="0">
                <a:latin typeface="Tahoma"/>
                <a:cs typeface="Tahoma"/>
              </a:rPr>
              <a:t> </a:t>
            </a:r>
            <a:r>
              <a:rPr sz="2750" spc="125" dirty="0">
                <a:latin typeface="Tahoma"/>
                <a:cs typeface="Tahoma"/>
              </a:rPr>
              <a:t>and</a:t>
            </a:r>
            <a:r>
              <a:rPr sz="2750" spc="-75" dirty="0">
                <a:latin typeface="Tahoma"/>
                <a:cs typeface="Tahoma"/>
              </a:rPr>
              <a:t> </a:t>
            </a:r>
            <a:r>
              <a:rPr sz="2750" spc="60" dirty="0">
                <a:latin typeface="Tahoma"/>
                <a:cs typeface="Tahoma"/>
              </a:rPr>
              <a:t>Date</a:t>
            </a:r>
            <a:r>
              <a:rPr sz="2750" spc="-70" dirty="0">
                <a:latin typeface="Tahoma"/>
                <a:cs typeface="Tahoma"/>
              </a:rPr>
              <a:t> </a:t>
            </a:r>
            <a:r>
              <a:rPr sz="2750" spc="-25" dirty="0">
                <a:latin typeface="Tahoma"/>
                <a:cs typeface="Tahoma"/>
              </a:rPr>
              <a:t>).</a:t>
            </a:r>
            <a:endParaRPr sz="2750" dirty="0">
              <a:latin typeface="Tahoma"/>
              <a:cs typeface="Tahoma"/>
            </a:endParaRPr>
          </a:p>
          <a:p>
            <a:pPr marL="516255" indent="-503555">
              <a:lnSpc>
                <a:spcPct val="100000"/>
              </a:lnSpc>
              <a:spcBef>
                <a:spcPts val="450"/>
              </a:spcBef>
              <a:buSzPct val="96363"/>
              <a:buFont typeface="Tahoma"/>
              <a:buAutoNum type="arabicPeriod" startAt="14"/>
              <a:tabLst>
                <a:tab pos="516255" algn="l"/>
              </a:tabLst>
            </a:pPr>
            <a:r>
              <a:rPr sz="2750" b="1" dirty="0">
                <a:latin typeface="Tahoma"/>
                <a:cs typeface="Tahoma"/>
              </a:rPr>
              <a:t>Vehicle</a:t>
            </a:r>
            <a:r>
              <a:rPr sz="2750" b="1" spc="-140" dirty="0">
                <a:latin typeface="Tahoma"/>
                <a:cs typeface="Tahoma"/>
              </a:rPr>
              <a:t> </a:t>
            </a:r>
            <a:r>
              <a:rPr sz="2750" b="1" spc="-20" dirty="0">
                <a:latin typeface="Tahoma"/>
                <a:cs typeface="Tahoma"/>
              </a:rPr>
              <a:t>Availability</a:t>
            </a:r>
            <a:r>
              <a:rPr sz="2750" b="1" spc="-75" dirty="0">
                <a:latin typeface="Tahoma"/>
                <a:cs typeface="Tahoma"/>
              </a:rPr>
              <a:t> </a:t>
            </a:r>
            <a:r>
              <a:rPr sz="2750" spc="-375" dirty="0">
                <a:latin typeface="Tahoma"/>
                <a:cs typeface="Tahoma"/>
              </a:rPr>
              <a:t>:</a:t>
            </a:r>
            <a:r>
              <a:rPr sz="2750" spc="-125" dirty="0">
                <a:latin typeface="Tahoma"/>
                <a:cs typeface="Tahoma"/>
              </a:rPr>
              <a:t> </a:t>
            </a:r>
            <a:r>
              <a:rPr sz="2750" spc="-195" dirty="0">
                <a:latin typeface="Tahoma"/>
                <a:cs typeface="Tahoma"/>
              </a:rPr>
              <a:t>(</a:t>
            </a:r>
            <a:r>
              <a:rPr sz="2750" spc="-125" dirty="0">
                <a:latin typeface="Tahoma"/>
                <a:cs typeface="Tahoma"/>
              </a:rPr>
              <a:t> </a:t>
            </a:r>
            <a:r>
              <a:rPr sz="2750" dirty="0">
                <a:latin typeface="Tahoma"/>
                <a:cs typeface="Tahoma"/>
              </a:rPr>
              <a:t>CarID,</a:t>
            </a:r>
            <a:r>
              <a:rPr sz="2750" spc="-130" dirty="0">
                <a:latin typeface="Tahoma"/>
                <a:cs typeface="Tahoma"/>
              </a:rPr>
              <a:t> </a:t>
            </a:r>
            <a:r>
              <a:rPr sz="2750" dirty="0">
                <a:latin typeface="Tahoma"/>
                <a:cs typeface="Tahoma"/>
              </a:rPr>
              <a:t>Date,</a:t>
            </a:r>
            <a:r>
              <a:rPr sz="2750" spc="-125" dirty="0">
                <a:latin typeface="Tahoma"/>
                <a:cs typeface="Tahoma"/>
              </a:rPr>
              <a:t> </a:t>
            </a:r>
            <a:r>
              <a:rPr sz="2750" spc="125" dirty="0">
                <a:latin typeface="Tahoma"/>
                <a:cs typeface="Tahoma"/>
              </a:rPr>
              <a:t>and</a:t>
            </a:r>
            <a:r>
              <a:rPr sz="2750" spc="-125" dirty="0">
                <a:latin typeface="Tahoma"/>
                <a:cs typeface="Tahoma"/>
              </a:rPr>
              <a:t> </a:t>
            </a:r>
            <a:r>
              <a:rPr sz="2750" spc="85" dirty="0">
                <a:latin typeface="Tahoma"/>
                <a:cs typeface="Tahoma"/>
              </a:rPr>
              <a:t>Availability</a:t>
            </a:r>
            <a:r>
              <a:rPr sz="2750" spc="-130" dirty="0">
                <a:latin typeface="Tahoma"/>
                <a:cs typeface="Tahoma"/>
              </a:rPr>
              <a:t> </a:t>
            </a:r>
            <a:r>
              <a:rPr sz="2750" spc="55" dirty="0">
                <a:latin typeface="Tahoma"/>
                <a:cs typeface="Tahoma"/>
              </a:rPr>
              <a:t>Status</a:t>
            </a:r>
            <a:r>
              <a:rPr sz="2750" spc="-125" dirty="0">
                <a:latin typeface="Tahoma"/>
                <a:cs typeface="Tahoma"/>
              </a:rPr>
              <a:t> </a:t>
            </a:r>
            <a:r>
              <a:rPr sz="2750" spc="55" dirty="0">
                <a:latin typeface="Tahoma"/>
                <a:cs typeface="Tahoma"/>
              </a:rPr>
              <a:t>(Available,</a:t>
            </a:r>
            <a:r>
              <a:rPr sz="2750" spc="-125" dirty="0">
                <a:latin typeface="Tahoma"/>
                <a:cs typeface="Tahoma"/>
              </a:rPr>
              <a:t> </a:t>
            </a:r>
            <a:r>
              <a:rPr sz="2750" spc="100" dirty="0">
                <a:latin typeface="Tahoma"/>
                <a:cs typeface="Tahoma"/>
              </a:rPr>
              <a:t>Booked,</a:t>
            </a:r>
            <a:r>
              <a:rPr sz="2750" spc="-130" dirty="0">
                <a:latin typeface="Tahoma"/>
                <a:cs typeface="Tahoma"/>
              </a:rPr>
              <a:t> </a:t>
            </a:r>
            <a:r>
              <a:rPr sz="2750" spc="-85" dirty="0">
                <a:latin typeface="Tahoma"/>
                <a:cs typeface="Tahoma"/>
              </a:rPr>
              <a:t>In</a:t>
            </a:r>
            <a:r>
              <a:rPr sz="2750" spc="-125" dirty="0">
                <a:latin typeface="Tahoma"/>
                <a:cs typeface="Tahoma"/>
              </a:rPr>
              <a:t> </a:t>
            </a:r>
            <a:r>
              <a:rPr sz="2750" spc="65" dirty="0">
                <a:latin typeface="Tahoma"/>
                <a:cs typeface="Tahoma"/>
              </a:rPr>
              <a:t>Service)</a:t>
            </a:r>
            <a:r>
              <a:rPr sz="2750" spc="-125" dirty="0">
                <a:latin typeface="Tahoma"/>
                <a:cs typeface="Tahoma"/>
              </a:rPr>
              <a:t> </a:t>
            </a:r>
            <a:r>
              <a:rPr sz="2750" spc="-25" dirty="0">
                <a:latin typeface="Tahoma"/>
                <a:cs typeface="Tahoma"/>
              </a:rPr>
              <a:t>).</a:t>
            </a:r>
            <a:endParaRPr sz="2750" dirty="0">
              <a:latin typeface="Tahom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7246600" y="9232962"/>
            <a:ext cx="17907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35" dirty="0">
                <a:latin typeface="Arial MT"/>
                <a:cs typeface="Arial MT"/>
              </a:rPr>
              <a:t>4</a:t>
            </a:r>
            <a:endParaRPr sz="20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C0AFFE-AC3D-54A0-014F-8E6ECBFC47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0" y="266700"/>
            <a:ext cx="14630400" cy="738664"/>
          </a:xfrm>
        </p:spPr>
        <p:txBody>
          <a:bodyPr/>
          <a:lstStyle/>
          <a:p>
            <a:pPr algn="ctr"/>
            <a:r>
              <a:rPr lang="en-GB" sz="4800" dirty="0"/>
              <a:t>SET OPERATION (UNION)</a:t>
            </a:r>
            <a:endParaRPr lang="en-IN" sz="4800" dirty="0"/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945B737-6D80-3615-FB70-ED94D3F2B1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6096" y="2628900"/>
            <a:ext cx="7597904" cy="7177028"/>
          </a:xfrm>
          <a:prstGeom prst="rect">
            <a:avLst/>
          </a:prstGeom>
        </p:spPr>
      </p:pic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459AF2D-B910-B1DB-4165-85154729EB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8600" y="4552867"/>
            <a:ext cx="5083304" cy="234323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4364766-5C26-2E56-ECE3-7CBB58642968}"/>
              </a:ext>
            </a:extLst>
          </p:cNvPr>
          <p:cNvSpPr txBox="1"/>
          <p:nvPr/>
        </p:nvSpPr>
        <p:spPr>
          <a:xfrm>
            <a:off x="1828800" y="1638300"/>
            <a:ext cx="139329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his query uses the UNION set operator to combine a list of cars that are currently 'Rented' with cars that have an </a:t>
            </a:r>
          </a:p>
          <a:p>
            <a:pPr algn="ctr"/>
            <a:r>
              <a:rPr lang="en-US" dirty="0"/>
              <a:t>'Oil change' maintenance detail, providing a list of all currently occupied or recently serviced cars.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4505892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A19B58-DA89-ABCC-B320-589046E36C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344F6-F09A-4FD1-351F-36EEBF25A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0" y="266700"/>
            <a:ext cx="14630400" cy="738664"/>
          </a:xfrm>
        </p:spPr>
        <p:txBody>
          <a:bodyPr/>
          <a:lstStyle/>
          <a:p>
            <a:pPr algn="ctr"/>
            <a:r>
              <a:rPr lang="en-GB" sz="4800" dirty="0"/>
              <a:t>JOINS</a:t>
            </a:r>
            <a:endParaRPr lang="en-IN" sz="4800" dirty="0"/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A8BEB4B-9A6B-80F3-C649-C0A3E1BE83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599" y="3009899"/>
            <a:ext cx="8797897" cy="6629401"/>
          </a:xfrm>
          <a:prstGeom prst="rect">
            <a:avLst/>
          </a:prstGeom>
        </p:spPr>
      </p:pic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8515B9D-E47A-B083-7E30-662396AA8E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4208" y="4838700"/>
            <a:ext cx="8443913" cy="198226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E517D94-2F8D-0F15-9FF0-1EBF6C1D34BE}"/>
              </a:ext>
            </a:extLst>
          </p:cNvPr>
          <p:cNvSpPr txBox="1"/>
          <p:nvPr/>
        </p:nvSpPr>
        <p:spPr>
          <a:xfrm>
            <a:off x="3429000" y="1790700"/>
            <a:ext cx="12475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This is a classic multi-table join to retrieve the maximum possible details about a specific rental event.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0320520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C2AEB2-C3AC-AD37-DCE7-FBC90134AB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190500"/>
            <a:ext cx="13106400" cy="1187823"/>
          </a:xfrm>
        </p:spPr>
        <p:txBody>
          <a:bodyPr/>
          <a:lstStyle/>
          <a:p>
            <a:pPr algn="ctr"/>
            <a:r>
              <a:rPr lang="en-IN" dirty="0"/>
              <a:t>JOINS</a:t>
            </a:r>
          </a:p>
        </p:txBody>
      </p:sp>
      <p:pic>
        <p:nvPicPr>
          <p:cNvPr id="4" name="Picture 3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670612BD-1860-BED4-71C3-14A35E9526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999" y="2324100"/>
            <a:ext cx="7561385" cy="7543800"/>
          </a:xfrm>
          <a:prstGeom prst="rect">
            <a:avLst/>
          </a:prstGeom>
        </p:spPr>
      </p:pic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A483E34-C62C-E774-87CA-A9AC1039CC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0" y="3467100"/>
            <a:ext cx="6585015" cy="2667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11D8EE0-1C0A-CECD-6BA5-A291E5074100}"/>
              </a:ext>
            </a:extLst>
          </p:cNvPr>
          <p:cNvSpPr txBox="1"/>
          <p:nvPr/>
        </p:nvSpPr>
        <p:spPr>
          <a:xfrm>
            <a:off x="1371600" y="1376509"/>
            <a:ext cx="13944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Since your original query already had a LEFT JOIN, I'll rewrite the query to focus on </a:t>
            </a:r>
            <a:r>
              <a:rPr lang="en-US" b="1" dirty="0"/>
              <a:t>all cars</a:t>
            </a:r>
            <a:r>
              <a:rPr lang="en-US" dirty="0"/>
              <a:t>,</a:t>
            </a:r>
          </a:p>
          <a:p>
            <a:pPr algn="ctr"/>
            <a:r>
              <a:rPr lang="en-US" dirty="0"/>
              <a:t> including those that have </a:t>
            </a:r>
            <a:r>
              <a:rPr lang="en-US" b="1" dirty="0"/>
              <a:t>never been rented</a:t>
            </a:r>
            <a:r>
              <a:rPr lang="en-US" dirty="0"/>
              <a:t>, showing the value of the LEFT JOIN for completeness.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7349394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33C96B-97EB-DE7A-24AA-7296A064B6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21CE6-C6F9-7677-A99B-C7228EC28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500" y="353162"/>
            <a:ext cx="1905000" cy="738664"/>
          </a:xfrm>
        </p:spPr>
        <p:txBody>
          <a:bodyPr/>
          <a:lstStyle/>
          <a:p>
            <a:r>
              <a:rPr lang="en-IN" sz="4800" dirty="0"/>
              <a:t>Views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3C943A-9654-FAC2-0A94-1F65DCBA36AB}"/>
              </a:ext>
            </a:extLst>
          </p:cNvPr>
          <p:cNvSpPr txBox="1"/>
          <p:nvPr/>
        </p:nvSpPr>
        <p:spPr>
          <a:xfrm>
            <a:off x="990600" y="1333500"/>
            <a:ext cx="99453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/>
              <a:t>Creates a view for aggregating monthly revenue and rental counts.</a:t>
            </a:r>
            <a:endParaRPr lang="en-IN" sz="2400" b="1" dirty="0"/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24709E2-A951-D95D-6632-BADAD79CEF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227" y="3056983"/>
            <a:ext cx="9945351" cy="5896517"/>
          </a:xfrm>
          <a:prstGeom prst="rect">
            <a:avLst/>
          </a:prstGeom>
        </p:spPr>
      </p:pic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107B324-6820-F5C7-FB5B-07CA7E1952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0" y="4838700"/>
            <a:ext cx="6477000" cy="1476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57322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0BE879-FD4B-DF83-93A7-E8419712CA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BCE3F-0B83-23F1-7B5F-E81DF35733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500" y="266701"/>
            <a:ext cx="1905000" cy="738664"/>
          </a:xfrm>
        </p:spPr>
        <p:txBody>
          <a:bodyPr/>
          <a:lstStyle/>
          <a:p>
            <a:r>
              <a:rPr lang="en-IN" sz="4800" dirty="0"/>
              <a:t>Views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098138-63C2-0DAF-36F8-B18A0B8993B1}"/>
              </a:ext>
            </a:extLst>
          </p:cNvPr>
          <p:cNvSpPr txBox="1"/>
          <p:nvPr/>
        </p:nvSpPr>
        <p:spPr>
          <a:xfrm>
            <a:off x="990600" y="1333500"/>
            <a:ext cx="33650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b="1" dirty="0"/>
              <a:t>Vehicle Health Report</a:t>
            </a:r>
          </a:p>
        </p:txBody>
      </p:sp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C9B3CF8-90A8-A09D-3270-9B96E47923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247900"/>
            <a:ext cx="9929447" cy="6934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7A4AA68-5B40-9753-EAD3-FD2FB18022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1600" y="6362700"/>
            <a:ext cx="9127933" cy="2914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6424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C65801-1CD4-5FEB-632E-06C91314D8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895938-AC26-103C-479F-42B686771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7650" y="287111"/>
            <a:ext cx="2552700" cy="1477328"/>
          </a:xfrm>
        </p:spPr>
        <p:txBody>
          <a:bodyPr/>
          <a:lstStyle/>
          <a:p>
            <a:r>
              <a:rPr lang="en-IN" sz="4800" dirty="0"/>
              <a:t>Triggers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6DD6CB-ECAC-A227-6631-5AC880007A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38930" y="7505700"/>
            <a:ext cx="4701688" cy="1752600"/>
          </a:xfrm>
          <a:prstGeom prst="rect">
            <a:avLst/>
          </a:prstGeom>
        </p:spPr>
      </p:pic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950E8A1-03AB-FF2C-817B-BABD4123AD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2324100"/>
            <a:ext cx="7916371" cy="7263241"/>
          </a:xfrm>
          <a:prstGeom prst="rect">
            <a:avLst/>
          </a:prstGeom>
        </p:spPr>
      </p:pic>
      <p:pic>
        <p:nvPicPr>
          <p:cNvPr id="9" name="Picture 8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CF85528F-E457-08CB-2B4E-DC07B8261D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0350" y="2087035"/>
            <a:ext cx="7543800" cy="365301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DB9FD0C-0F6A-84DA-DB4B-AF39BF3C77EA}"/>
              </a:ext>
            </a:extLst>
          </p:cNvPr>
          <p:cNvSpPr txBox="1"/>
          <p:nvPr/>
        </p:nvSpPr>
        <p:spPr>
          <a:xfrm>
            <a:off x="457200" y="1441273"/>
            <a:ext cx="98187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trigger automatically updates a car's </a:t>
            </a:r>
            <a:r>
              <a:rPr lang="en-US" dirty="0" err="1"/>
              <a:t>Availability_Status</a:t>
            </a:r>
            <a:r>
              <a:rPr lang="en-US" dirty="0"/>
              <a:t> to 'Rented' in the Vehicle </a:t>
            </a:r>
          </a:p>
          <a:p>
            <a:r>
              <a:rPr lang="en-US" dirty="0"/>
              <a:t>table immediately after a new rental record is successfully inserted into the Rent table.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6098407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BA8F6F-2650-D442-281E-A3A8DC1813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8186" y="266700"/>
            <a:ext cx="5478014" cy="609600"/>
          </a:xfrm>
        </p:spPr>
        <p:txBody>
          <a:bodyPr/>
          <a:lstStyle/>
          <a:p>
            <a:pPr algn="ctr"/>
            <a:r>
              <a:rPr lang="en-IN" sz="4800" dirty="0"/>
              <a:t>CURSOR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097828-2923-8C04-4A22-6FCBC991EF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82387" y="1562100"/>
            <a:ext cx="6748468" cy="5658653"/>
          </a:xfrm>
          <a:prstGeom prst="rect">
            <a:avLst/>
          </a:prstGeom>
        </p:spPr>
      </p:pic>
      <p:pic>
        <p:nvPicPr>
          <p:cNvPr id="6" name="Picture 5" descr="A computer screen shot of a computer&#10;&#10;AI-generated content may be incorrect.">
            <a:extLst>
              <a:ext uri="{FF2B5EF4-FFF2-40B4-BE49-F238E27FC236}">
                <a16:creationId xmlns:a16="http://schemas.microsoft.com/office/drawing/2014/main" id="{A6EB82CA-6B9A-BF7F-80F8-34582DF356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7200" y="8053389"/>
            <a:ext cx="6343655" cy="1600200"/>
          </a:xfrm>
          <a:prstGeom prst="rect">
            <a:avLst/>
          </a:prstGeom>
        </p:spPr>
      </p:pic>
      <p:pic>
        <p:nvPicPr>
          <p:cNvPr id="8" name="Picture 7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57F90039-96DE-2F8B-F672-6791834CE5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525441"/>
            <a:ext cx="7587532" cy="749485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049ACAE-BBF1-D05A-AC2E-7E0263594D6B}"/>
              </a:ext>
            </a:extLst>
          </p:cNvPr>
          <p:cNvSpPr txBox="1"/>
          <p:nvPr/>
        </p:nvSpPr>
        <p:spPr>
          <a:xfrm>
            <a:off x="762000" y="1199381"/>
            <a:ext cx="103412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cursor is implemented inside a stored procedure to iterate through the results of a query. </a:t>
            </a:r>
          </a:p>
          <a:p>
            <a:r>
              <a:rPr lang="en-US" dirty="0"/>
              <a:t>This example creates a stored procedure that uses a cursor to iterate over </a:t>
            </a:r>
          </a:p>
          <a:p>
            <a:r>
              <a:rPr lang="en-US" dirty="0"/>
              <a:t>all </a:t>
            </a:r>
            <a:r>
              <a:rPr lang="en-US" dirty="0" err="1"/>
              <a:t>DamageReport</a:t>
            </a:r>
            <a:r>
              <a:rPr lang="en-US" dirty="0"/>
              <a:t> entries and summarize the total repair cost.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2844852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A0046-CA9F-90AF-F63C-4D0DE0CB31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83991"/>
            <a:ext cx="14411885" cy="883023"/>
          </a:xfrm>
        </p:spPr>
        <p:txBody>
          <a:bodyPr/>
          <a:lstStyle/>
          <a:p>
            <a:pPr algn="ctr"/>
            <a:r>
              <a:rPr lang="en-US" sz="4400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DATABASE NORMALIZATION - 1 NF</a:t>
            </a:r>
            <a:br>
              <a:rPr lang="en-US" sz="6600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</a:br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EFD5B57-C347-8888-42F7-2289A63E6041}"/>
              </a:ext>
            </a:extLst>
          </p:cNvPr>
          <p:cNvSpPr txBox="1"/>
          <p:nvPr/>
        </p:nvSpPr>
        <p:spPr>
          <a:xfrm>
            <a:off x="9448800" y="2863674"/>
            <a:ext cx="8686800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A table is in 1NF if and only if: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b="1" dirty="0"/>
              <a:t>There are no repeating groups of data (each cell contains only one value).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b="1" dirty="0"/>
              <a:t>Each column has a unique name.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b="1" dirty="0"/>
              <a:t>The data is atomic (values cannot be further broken down).</a:t>
            </a:r>
          </a:p>
          <a:p>
            <a:pPr marL="342900" indent="-342900">
              <a:buFont typeface="+mj-lt"/>
              <a:buAutoNum type="arabicPeriod"/>
            </a:pPr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7BC9FF2-FCB4-4B8C-847C-BC986BE0A084}"/>
              </a:ext>
            </a:extLst>
          </p:cNvPr>
          <p:cNvSpPr txBox="1"/>
          <p:nvPr/>
        </p:nvSpPr>
        <p:spPr>
          <a:xfrm>
            <a:off x="77842" y="1624803"/>
            <a:ext cx="8577989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It uses a composite primary key of (</a:t>
            </a:r>
            <a:r>
              <a:rPr lang="en-US" b="1" dirty="0" err="1"/>
              <a:t>Customer_ID</a:t>
            </a:r>
            <a:r>
              <a:rPr lang="en-US" b="1" dirty="0"/>
              <a:t>, </a:t>
            </a:r>
            <a:r>
              <a:rPr lang="en-US" sz="2000" b="1" dirty="0" err="1"/>
              <a:t>Car</a:t>
            </a:r>
            <a:r>
              <a:rPr lang="en-US" b="1" dirty="0" err="1"/>
              <a:t>_ID</a:t>
            </a:r>
            <a:r>
              <a:rPr lang="en-US" b="1" dirty="0"/>
              <a:t>, </a:t>
            </a:r>
            <a:r>
              <a:rPr lang="en-US" b="1" dirty="0" err="1"/>
              <a:t>Rental_Date</a:t>
            </a:r>
            <a:r>
              <a:rPr lang="en-US" b="1" dirty="0"/>
              <a:t>) </a:t>
            </a:r>
          </a:p>
          <a:p>
            <a:r>
              <a:rPr lang="en-US" b="1" dirty="0"/>
              <a:t>but contains partial and transitive dependencies, which normalization fixes.</a:t>
            </a:r>
            <a:endParaRPr lang="en-IN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B741C2-B3BB-5587-ADEA-4C3A49612E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3800" y="5295900"/>
            <a:ext cx="9829549" cy="3292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36634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DBC061-7F53-7B33-C689-1C2ABDFBB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90500"/>
            <a:ext cx="14466652" cy="883023"/>
          </a:xfrm>
        </p:spPr>
        <p:txBody>
          <a:bodyPr/>
          <a:lstStyle/>
          <a:p>
            <a:pPr algn="ctr"/>
            <a:r>
              <a:rPr lang="en-US" sz="4400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DATABASE NORMALIZATION - 2 NF</a:t>
            </a:r>
            <a:br>
              <a:rPr lang="en-US" sz="4400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</a:br>
            <a:endParaRPr lang="en-IN" sz="4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7E99242-3A27-DA67-987E-CD1246DC00FD}"/>
              </a:ext>
            </a:extLst>
          </p:cNvPr>
          <p:cNvSpPr txBox="1"/>
          <p:nvPr/>
        </p:nvSpPr>
        <p:spPr>
          <a:xfrm>
            <a:off x="9906000" y="2552700"/>
            <a:ext cx="804258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A table is in 2NF if and only if: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/>
              <a:t>It is in 1NF.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/>
              <a:t>All non-key attributes are fully dependent on the entire primary key.</a:t>
            </a:r>
          </a:p>
          <a:p>
            <a:r>
              <a:rPr lang="en-US" b="1" dirty="0"/>
              <a:t> This form resolves partial dependencies.</a:t>
            </a:r>
          </a:p>
          <a:p>
            <a:endParaRPr lang="en-IN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12E7E96-9EB9-1149-2690-97D0BDA8B778}"/>
              </a:ext>
            </a:extLst>
          </p:cNvPr>
          <p:cNvSpPr txBox="1"/>
          <p:nvPr/>
        </p:nvSpPr>
        <p:spPr>
          <a:xfrm>
            <a:off x="660399" y="1822234"/>
            <a:ext cx="804098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Partial Dependencies in 1NF Table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err="1"/>
              <a:t>Car_Make</a:t>
            </a:r>
            <a:r>
              <a:rPr lang="en-US" b="1" dirty="0"/>
              <a:t> and </a:t>
            </a:r>
            <a:r>
              <a:rPr lang="en-US" b="1" dirty="0" err="1"/>
              <a:t>Daily_Rate</a:t>
            </a:r>
            <a:r>
              <a:rPr lang="en-US" b="1" dirty="0"/>
              <a:t> depend only on </a:t>
            </a:r>
            <a:r>
              <a:rPr lang="en-US" b="1" dirty="0" err="1"/>
              <a:t>Car_ID</a:t>
            </a:r>
            <a:r>
              <a:rPr lang="en-US" b="1" dirty="0"/>
              <a:t> (a part of the PK).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err="1"/>
              <a:t>Customer_Name</a:t>
            </a:r>
            <a:r>
              <a:rPr lang="en-US" b="1" dirty="0"/>
              <a:t> depends only on </a:t>
            </a:r>
            <a:r>
              <a:rPr lang="en-US" b="1" dirty="0" err="1"/>
              <a:t>Customer_ID</a:t>
            </a:r>
            <a:r>
              <a:rPr lang="en-US" b="1" dirty="0"/>
              <a:t> (a part of the PK).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To achieve 2NF, we split the table into three: CUSTOMER, CAR,</a:t>
            </a:r>
          </a:p>
          <a:p>
            <a:r>
              <a:rPr lang="en-US" b="1" dirty="0"/>
              <a:t>     and RENTAL_RECORD_2NF.</a:t>
            </a:r>
            <a:endParaRPr lang="en-US" sz="2000" b="1" dirty="0"/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CCB0DC-84B1-2860-2F64-47F1573E43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2600" y="4895861"/>
            <a:ext cx="6934200" cy="3629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79527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8D990-36FE-CF64-7FD4-F58488CC55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14300"/>
            <a:ext cx="14619052" cy="883023"/>
          </a:xfrm>
        </p:spPr>
        <p:txBody>
          <a:bodyPr/>
          <a:lstStyle/>
          <a:p>
            <a:pPr algn="ctr"/>
            <a:r>
              <a:rPr lang="en-US" sz="4400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DATABASE NORMALIZATION - 3 NF</a:t>
            </a:r>
            <a:br>
              <a:rPr lang="en-US" sz="6600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</a:br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B977D8-42B7-4B95-0DD3-BE71BC3C6F5B}"/>
              </a:ext>
            </a:extLst>
          </p:cNvPr>
          <p:cNvSpPr txBox="1"/>
          <p:nvPr/>
        </p:nvSpPr>
        <p:spPr>
          <a:xfrm>
            <a:off x="8991600" y="2092722"/>
            <a:ext cx="9432390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A table is in 3NF if and only if: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b="1" dirty="0"/>
              <a:t>It is in 2NF.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b="1" dirty="0"/>
              <a:t>It contains no transitive dependencies. A transitive dependency occurs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b="1" dirty="0"/>
              <a:t>when a non-key attribute depends on another non-key attribute.</a:t>
            </a:r>
          </a:p>
          <a:p>
            <a:pPr marL="342900" indent="-342900">
              <a:buFont typeface="+mj-lt"/>
              <a:buAutoNum type="arabicPeriod"/>
            </a:pPr>
            <a:endParaRPr lang="en-IN" sz="2000" b="1" dirty="0"/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C5DE5FC4-4FF4-521D-2FB0-7708B346C0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582" y="1592585"/>
            <a:ext cx="8279127" cy="26314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Transitive Dependency in 2NF Table</a:t>
            </a:r>
            <a:endParaRPr kumimoji="0" lang="en-US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oogle San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The RENTAL_RECORD_2NF table contains the non-key attributes </a:t>
            </a:r>
            <a:r>
              <a:rPr kumimoji="0" lang="en-US" altLang="en-US" sz="2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Branch_ID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 and </a:t>
            </a:r>
            <a:r>
              <a:rPr kumimoji="0" lang="en-US" altLang="en-US" sz="2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Branch_Location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.</a:t>
            </a:r>
            <a:endParaRPr kumimoji="0" lang="en-US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Branch_ID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 </a:t>
            </a:r>
            <a:r>
              <a:rPr lang="en-US" altLang="en-US" sz="2400" b="1" dirty="0">
                <a:latin typeface="Google Sans Text"/>
              </a:rPr>
              <a:t> &gt;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 </a:t>
            </a:r>
            <a:r>
              <a:rPr kumimoji="0" lang="en-US" altLang="en-US" sz="2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Branch_Location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 (The Branch Location depends on the Branch ID, which is a non-key attribute in this table).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To achieve 3NF, we split RENTAL_RECORD_2NF into two tables: BRANCH and the final RENTAL_RECORD_3NF.</a:t>
            </a:r>
            <a:endParaRPr kumimoji="0" lang="en-US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24D534-9501-1CEB-05E0-4134E174D1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5400" y="5364670"/>
            <a:ext cx="8344172" cy="4172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7582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dirty="0"/>
              <a:t>ER</a:t>
            </a:r>
            <a:r>
              <a:rPr spc="-195" dirty="0"/>
              <a:t> </a:t>
            </a:r>
            <a:r>
              <a:rPr spc="-10" dirty="0"/>
              <a:t>DIAGRAM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7246600" y="9232962"/>
            <a:ext cx="17589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15" dirty="0">
                <a:latin typeface="Arial MT"/>
                <a:cs typeface="Arial MT"/>
              </a:rPr>
              <a:t>5</a:t>
            </a:r>
            <a:endParaRPr sz="20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3329" y="1028700"/>
            <a:ext cx="16573499" cy="9067799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BFCBD-C41C-B501-14D4-A2588A212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5000" y="190500"/>
            <a:ext cx="14107085" cy="959223"/>
          </a:xfrm>
        </p:spPr>
        <p:txBody>
          <a:bodyPr/>
          <a:lstStyle/>
          <a:p>
            <a:pPr algn="ctr"/>
            <a:r>
              <a:rPr lang="en-IN" sz="4400" dirty="0"/>
              <a:t>DCL (Data Control Language)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419650-9C91-F6FA-815F-309956224678}"/>
              </a:ext>
            </a:extLst>
          </p:cNvPr>
          <p:cNvSpPr txBox="1"/>
          <p:nvPr/>
        </p:nvSpPr>
        <p:spPr>
          <a:xfrm>
            <a:off x="685800" y="1257300"/>
            <a:ext cx="1117485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GB" sz="2000" b="1" dirty="0"/>
              <a:t>Used to control access to data in a database — manages privileges and permissio</a:t>
            </a:r>
            <a:r>
              <a:rPr lang="en-GB" dirty="0"/>
              <a:t>ns.</a:t>
            </a:r>
            <a:endParaRPr lang="en-IN" dirty="0"/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000" b="1" dirty="0">
                <a:latin typeface="Arial" panose="020B0604020202020204" pitchFamily="34" charset="0"/>
              </a:rPr>
              <a:t>2.    The </a:t>
            </a:r>
            <a:r>
              <a:rPr lang="en-US" altLang="en-US" sz="2000" b="1" dirty="0">
                <a:latin typeface="Arial Unicode MS"/>
              </a:rPr>
              <a:t>GRANT</a:t>
            </a:r>
            <a:r>
              <a:rPr lang="en-US" altLang="en-US" sz="2000" b="1" dirty="0"/>
              <a:t> command allows the specified user to access or modify data.</a:t>
            </a:r>
            <a:endParaRPr lang="en-US" altLang="en-US" sz="2000" b="1" dirty="0">
              <a:latin typeface="Arial" panose="020B0604020202020204" pitchFamily="34" charset="0"/>
            </a:endParaRPr>
          </a:p>
          <a:p>
            <a:pPr marL="514350" lvl="0" indent="-514350" defTabSz="91440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en-US" sz="2000" b="1" dirty="0">
                <a:latin typeface="Arial" panose="020B0604020202020204" pitchFamily="34" charset="0"/>
              </a:rPr>
              <a:t>The </a:t>
            </a:r>
            <a:r>
              <a:rPr lang="en-US" altLang="en-US" sz="2000" b="1" dirty="0">
                <a:latin typeface="Arial Unicode MS"/>
              </a:rPr>
              <a:t>REVOKE</a:t>
            </a:r>
            <a:r>
              <a:rPr lang="en-US" altLang="en-US" sz="2000" b="1" dirty="0"/>
              <a:t> command withdraws those rights</a:t>
            </a:r>
            <a:endParaRPr lang="en-IN" sz="2000" b="1" dirty="0"/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603289E-2DBB-C72D-DEEA-252E167C22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829" y="2385060"/>
            <a:ext cx="8276771" cy="7482840"/>
          </a:xfrm>
          <a:prstGeom prst="rect">
            <a:avLst/>
          </a:prstGeom>
        </p:spPr>
      </p:pic>
      <p:pic>
        <p:nvPicPr>
          <p:cNvPr id="9" name="Picture 8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25456151-D2C3-1551-8DC9-61C5ECE023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8800" y="2476500"/>
            <a:ext cx="8276771" cy="1676400"/>
          </a:xfrm>
          <a:prstGeom prst="rect">
            <a:avLst/>
          </a:prstGeom>
        </p:spPr>
      </p:pic>
      <p:pic>
        <p:nvPicPr>
          <p:cNvPr id="11" name="Picture 1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5429D3D-6630-8DA5-1333-3C27E20243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0654" y="8005664"/>
            <a:ext cx="5284346" cy="990600"/>
          </a:xfrm>
          <a:prstGeom prst="rect">
            <a:avLst/>
          </a:prstGeom>
        </p:spPr>
      </p:pic>
      <p:pic>
        <p:nvPicPr>
          <p:cNvPr id="13" name="Picture 1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9502E8E-A9EB-4FA5-EA48-5D3F1BD79B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4662" y="5496883"/>
            <a:ext cx="6019801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88679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81DF35-5A33-0AA7-AF91-D8B359EC0B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190500"/>
            <a:ext cx="15304852" cy="806823"/>
          </a:xfrm>
        </p:spPr>
        <p:txBody>
          <a:bodyPr/>
          <a:lstStyle/>
          <a:p>
            <a:pPr algn="ctr"/>
            <a:r>
              <a:rPr lang="en-IN" sz="4400" dirty="0"/>
              <a:t>TCL (Transaction Control Language)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3F9CD8-2758-8DDF-2586-07B38DA5086D}"/>
              </a:ext>
            </a:extLst>
          </p:cNvPr>
          <p:cNvSpPr txBox="1"/>
          <p:nvPr/>
        </p:nvSpPr>
        <p:spPr>
          <a:xfrm>
            <a:off x="609600" y="1333500"/>
            <a:ext cx="841929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b="1" dirty="0"/>
              <a:t>Used to manage changes made by DML statements </a:t>
            </a:r>
          </a:p>
          <a:p>
            <a:r>
              <a:rPr lang="en-GB" sz="2000" b="1" dirty="0"/>
              <a:t>(INSERT, UPDATE, DELETE) and control the execution of transactions</a:t>
            </a:r>
            <a:endParaRPr lang="en-IN" sz="2000" b="1" dirty="0"/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88BA715-F495-EAE1-3A10-983553B0D6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2377563"/>
            <a:ext cx="7924800" cy="7261737"/>
          </a:xfrm>
          <a:prstGeom prst="rect">
            <a:avLst/>
          </a:prstGeom>
        </p:spPr>
      </p:pic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8B1A743-5921-654A-261B-524AFEBEEF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00" y="2628900"/>
            <a:ext cx="5953956" cy="678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62065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BE5B9B-7180-01D8-7980-7EEFAC93EA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28600" y="0"/>
            <a:ext cx="15304852" cy="730623"/>
          </a:xfrm>
        </p:spPr>
        <p:txBody>
          <a:bodyPr/>
          <a:lstStyle/>
          <a:p>
            <a:pPr algn="ctr"/>
            <a:r>
              <a:rPr lang="en-IN" sz="4400" dirty="0"/>
              <a:t>TCL (Transaction Control Language)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D72E5D-4A0F-64D1-4298-53AD8C499968}"/>
              </a:ext>
            </a:extLst>
          </p:cNvPr>
          <p:cNvSpPr txBox="1"/>
          <p:nvPr/>
        </p:nvSpPr>
        <p:spPr>
          <a:xfrm>
            <a:off x="990600" y="1409700"/>
            <a:ext cx="13292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b="1" dirty="0"/>
              <a:t>Output</a:t>
            </a:r>
            <a:r>
              <a:rPr lang="en-IN" dirty="0"/>
              <a:t> :</a:t>
            </a:r>
          </a:p>
        </p:txBody>
      </p:sp>
      <p:pic>
        <p:nvPicPr>
          <p:cNvPr id="5" name="Picture 4" descr="A screenshot of a phone number&#10;&#10;AI-generated content may be incorrect.">
            <a:extLst>
              <a:ext uri="{FF2B5EF4-FFF2-40B4-BE49-F238E27FC236}">
                <a16:creationId xmlns:a16="http://schemas.microsoft.com/office/drawing/2014/main" id="{77B1B60F-F7C4-30CA-00C7-193FCC5F59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2628456"/>
            <a:ext cx="4572000" cy="9148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4FDD6EA-E4BC-874A-68B0-B6E7488824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4800" y="6799472"/>
            <a:ext cx="1812219" cy="730623"/>
          </a:xfrm>
          <a:prstGeom prst="rect">
            <a:avLst/>
          </a:prstGeom>
        </p:spPr>
      </p:pic>
      <p:pic>
        <p:nvPicPr>
          <p:cNvPr id="9" name="Picture 8" descr="A close up of a phone number&#10;&#10;AI-generated content may be incorrect.">
            <a:extLst>
              <a:ext uri="{FF2B5EF4-FFF2-40B4-BE49-F238E27FC236}">
                <a16:creationId xmlns:a16="http://schemas.microsoft.com/office/drawing/2014/main" id="{3F08B55B-8F70-96F1-DC6D-8ACB8E6FC7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4871999"/>
            <a:ext cx="5029200" cy="886265"/>
          </a:xfrm>
          <a:prstGeom prst="rect">
            <a:avLst/>
          </a:prstGeom>
        </p:spPr>
      </p:pic>
      <p:pic>
        <p:nvPicPr>
          <p:cNvPr id="11" name="Picture 1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77AB6F6-F3A3-5E03-D8B6-53F859B46B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6643830"/>
            <a:ext cx="2667000" cy="886265"/>
          </a:xfrm>
          <a:prstGeom prst="rect">
            <a:avLst/>
          </a:prstGeom>
        </p:spPr>
      </p:pic>
      <p:pic>
        <p:nvPicPr>
          <p:cNvPr id="13" name="Picture 12" descr="A close up of a box&#10;&#10;AI-generated content may be incorrect.">
            <a:extLst>
              <a:ext uri="{FF2B5EF4-FFF2-40B4-BE49-F238E27FC236}">
                <a16:creationId xmlns:a16="http://schemas.microsoft.com/office/drawing/2014/main" id="{BDD785AA-B86E-D9A1-5297-89B79895F1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7427" y="2651820"/>
            <a:ext cx="1812218" cy="88626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E4352F6-A5DC-5D7B-8000-545A05FA70D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3156" y="4912485"/>
            <a:ext cx="1495506" cy="805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10508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ADC037-4A8D-0D08-DC51-B99EEF2FC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0" y="571500"/>
            <a:ext cx="4572000" cy="1022350"/>
          </a:xfrm>
        </p:spPr>
        <p:txBody>
          <a:bodyPr/>
          <a:lstStyle/>
          <a:p>
            <a:r>
              <a:rPr lang="en-IN" dirty="0"/>
              <a:t>Conclusion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49AE9524-B24C-4E26-A504-A5C0BFD26E7F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876300" y="1650236"/>
            <a:ext cx="16535400" cy="69865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system successfully manages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15 interconnected tables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covering customers, reservations, payments, cars, employees, and services.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Customer and reservation tracking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ensures smooth booking, rental, and return processes.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payment and discount modules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make financial transactions transparent and flexible.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Vehicle, car, insurance, and maintenance tables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guarantee safety, reliability, and up-to-date records of assets.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Branch and employee management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supports multi-location operations with assigned staff roles.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Feedback and damage reports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enable service improvement and accountability.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Overall, the database provides a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comprehensive, scalable, and efficient framework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for managing a modern car rental business.</a:t>
            </a:r>
          </a:p>
        </p:txBody>
      </p:sp>
    </p:spTree>
    <p:extLst>
      <p:ext uri="{BB962C8B-B14F-4D97-AF65-F5344CB8AC3E}">
        <p14:creationId xmlns:p14="http://schemas.microsoft.com/office/powerpoint/2010/main" val="15890852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7402858"/>
            <a:ext cx="18288000" cy="2884170"/>
            <a:chOff x="0" y="7402858"/>
            <a:chExt cx="18288000" cy="288417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54696" y="7619390"/>
              <a:ext cx="80599" cy="805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54696" y="8172075"/>
              <a:ext cx="80599" cy="8059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54696" y="8724761"/>
              <a:ext cx="80599" cy="8059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54696" y="9277446"/>
              <a:ext cx="80599" cy="8059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54696" y="9830131"/>
              <a:ext cx="80599" cy="80599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588613" y="140015"/>
            <a:ext cx="16563975" cy="102235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dirty="0"/>
              <a:t>RELATIONSHIPS</a:t>
            </a:r>
            <a:r>
              <a:rPr spc="-70" dirty="0"/>
              <a:t> </a:t>
            </a:r>
            <a:r>
              <a:rPr spc="-50" dirty="0"/>
              <a:t>WITH</a:t>
            </a:r>
            <a:r>
              <a:rPr spc="-65" dirty="0"/>
              <a:t> </a:t>
            </a:r>
            <a:r>
              <a:rPr spc="-10" dirty="0"/>
              <a:t>CARDINALITIES</a:t>
            </a: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54696" y="2092539"/>
            <a:ext cx="80599" cy="80599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154696" y="2645224"/>
            <a:ext cx="80599" cy="80599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154696" y="3197909"/>
            <a:ext cx="80599" cy="80599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154696" y="3750594"/>
            <a:ext cx="80599" cy="80599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154696" y="4303279"/>
            <a:ext cx="80599" cy="80599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154696" y="4855964"/>
            <a:ext cx="80599" cy="80599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154696" y="5408650"/>
            <a:ext cx="80599" cy="80599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154696" y="5961335"/>
            <a:ext cx="80599" cy="80599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54696" y="6514020"/>
            <a:ext cx="80599" cy="80599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154696" y="7066705"/>
            <a:ext cx="80599" cy="80599"/>
          </a:xfrm>
          <a:prstGeom prst="rect">
            <a:avLst/>
          </a:prstGeom>
        </p:spPr>
      </p:pic>
      <p:sp>
        <p:nvSpPr>
          <p:cNvPr id="19" name="object 19"/>
          <p:cNvSpPr txBox="1"/>
          <p:nvPr/>
        </p:nvSpPr>
        <p:spPr>
          <a:xfrm>
            <a:off x="675668" y="1124522"/>
            <a:ext cx="9131935" cy="88684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3300"/>
              </a:lnSpc>
              <a:spcBef>
                <a:spcPts val="100"/>
              </a:spcBef>
            </a:pPr>
            <a:r>
              <a:rPr sz="1600" spc="-105" dirty="0">
                <a:latin typeface="Arial Black"/>
                <a:cs typeface="Arial Black"/>
              </a:rPr>
              <a:t>Here</a:t>
            </a:r>
            <a:r>
              <a:rPr sz="1600" spc="-120" dirty="0">
                <a:latin typeface="Arial Black"/>
                <a:cs typeface="Arial Black"/>
              </a:rPr>
              <a:t> are </a:t>
            </a:r>
            <a:r>
              <a:rPr sz="1600" spc="-85" dirty="0">
                <a:latin typeface="Arial Black"/>
                <a:cs typeface="Arial Black"/>
              </a:rPr>
              <a:t>the</a:t>
            </a:r>
            <a:r>
              <a:rPr sz="1600" spc="-114" dirty="0">
                <a:latin typeface="Arial Black"/>
                <a:cs typeface="Arial Black"/>
              </a:rPr>
              <a:t> </a:t>
            </a:r>
            <a:r>
              <a:rPr sz="1600" spc="-100" dirty="0">
                <a:latin typeface="Arial Black"/>
                <a:cs typeface="Arial Black"/>
              </a:rPr>
              <a:t>relationships</a:t>
            </a:r>
            <a:r>
              <a:rPr sz="1600" spc="-120" dirty="0">
                <a:latin typeface="Arial Black"/>
                <a:cs typeface="Arial Black"/>
              </a:rPr>
              <a:t> with</a:t>
            </a:r>
            <a:r>
              <a:rPr sz="1600" spc="-114" dirty="0">
                <a:latin typeface="Arial Black"/>
                <a:cs typeface="Arial Black"/>
              </a:rPr>
              <a:t> </a:t>
            </a:r>
            <a:r>
              <a:rPr sz="1600" spc="-110" dirty="0">
                <a:latin typeface="Arial Black"/>
                <a:cs typeface="Arial Black"/>
              </a:rPr>
              <a:t>cardinalities</a:t>
            </a:r>
            <a:r>
              <a:rPr sz="1600" spc="-120" dirty="0">
                <a:latin typeface="Arial Black"/>
                <a:cs typeface="Arial Black"/>
              </a:rPr>
              <a:t> </a:t>
            </a:r>
            <a:r>
              <a:rPr sz="1600" spc="-50" dirty="0">
                <a:latin typeface="Arial Black"/>
                <a:cs typeface="Arial Black"/>
              </a:rPr>
              <a:t>for</a:t>
            </a:r>
            <a:r>
              <a:rPr sz="1600" spc="-120" dirty="0">
                <a:latin typeface="Arial Black"/>
                <a:cs typeface="Arial Black"/>
              </a:rPr>
              <a:t> </a:t>
            </a:r>
            <a:r>
              <a:rPr sz="1600" spc="-95" dirty="0">
                <a:latin typeface="Arial Black"/>
                <a:cs typeface="Arial Black"/>
              </a:rPr>
              <a:t>all</a:t>
            </a:r>
            <a:r>
              <a:rPr sz="1600" spc="-114" dirty="0">
                <a:latin typeface="Arial Black"/>
                <a:cs typeface="Arial Black"/>
              </a:rPr>
              <a:t> </a:t>
            </a:r>
            <a:r>
              <a:rPr sz="1600" spc="-175" dirty="0">
                <a:latin typeface="Arial Black"/>
                <a:cs typeface="Arial Black"/>
              </a:rPr>
              <a:t>15</a:t>
            </a:r>
            <a:r>
              <a:rPr sz="1600" spc="-120" dirty="0">
                <a:latin typeface="Arial Black"/>
                <a:cs typeface="Arial Black"/>
              </a:rPr>
              <a:t> </a:t>
            </a:r>
            <a:r>
              <a:rPr sz="1600" spc="-105" dirty="0">
                <a:latin typeface="Arial Black"/>
                <a:cs typeface="Arial Black"/>
              </a:rPr>
              <a:t>entities</a:t>
            </a:r>
            <a:r>
              <a:rPr sz="1600" spc="-114" dirty="0">
                <a:latin typeface="Arial Black"/>
                <a:cs typeface="Arial Black"/>
              </a:rPr>
              <a:t> </a:t>
            </a:r>
            <a:r>
              <a:rPr sz="1600" spc="-75" dirty="0">
                <a:latin typeface="Arial Black"/>
                <a:cs typeface="Arial Black"/>
              </a:rPr>
              <a:t>in</a:t>
            </a:r>
            <a:r>
              <a:rPr sz="1600" spc="-120" dirty="0">
                <a:latin typeface="Arial Black"/>
                <a:cs typeface="Arial Black"/>
              </a:rPr>
              <a:t> </a:t>
            </a:r>
            <a:r>
              <a:rPr sz="1600" spc="-85" dirty="0">
                <a:latin typeface="Arial Black"/>
                <a:cs typeface="Arial Black"/>
              </a:rPr>
              <a:t>the</a:t>
            </a:r>
            <a:r>
              <a:rPr sz="1600" spc="-114" dirty="0">
                <a:latin typeface="Arial Black"/>
                <a:cs typeface="Arial Black"/>
              </a:rPr>
              <a:t> </a:t>
            </a:r>
            <a:r>
              <a:rPr sz="1600" spc="-125" dirty="0">
                <a:latin typeface="Arial Black"/>
                <a:cs typeface="Arial Black"/>
              </a:rPr>
              <a:t>Car</a:t>
            </a:r>
            <a:r>
              <a:rPr sz="1600" spc="-120" dirty="0">
                <a:latin typeface="Arial Black"/>
                <a:cs typeface="Arial Black"/>
              </a:rPr>
              <a:t> </a:t>
            </a:r>
            <a:r>
              <a:rPr sz="1600" spc="-114" dirty="0">
                <a:latin typeface="Arial Black"/>
                <a:cs typeface="Arial Black"/>
              </a:rPr>
              <a:t>Rental</a:t>
            </a:r>
            <a:r>
              <a:rPr sz="1600" spc="-120" dirty="0">
                <a:latin typeface="Arial Black"/>
                <a:cs typeface="Arial Black"/>
              </a:rPr>
              <a:t> </a:t>
            </a:r>
            <a:r>
              <a:rPr sz="1600" spc="-65" dirty="0">
                <a:latin typeface="Arial Black"/>
                <a:cs typeface="Arial Black"/>
              </a:rPr>
              <a:t>Management </a:t>
            </a:r>
            <a:r>
              <a:rPr sz="1600" spc="-10" dirty="0">
                <a:latin typeface="Arial Black"/>
                <a:cs typeface="Arial Black"/>
              </a:rPr>
              <a:t>System:</a:t>
            </a:r>
            <a:endParaRPr sz="1600" dirty="0">
              <a:latin typeface="Arial Black"/>
              <a:cs typeface="Arial Black"/>
            </a:endParaRPr>
          </a:p>
          <a:p>
            <a:pPr marL="358140" indent="-182245">
              <a:lnSpc>
                <a:spcPct val="100000"/>
              </a:lnSpc>
              <a:spcBef>
                <a:spcPts val="254"/>
              </a:spcBef>
              <a:buFont typeface="Arial MT"/>
              <a:buAutoNum type="arabicPeriod"/>
              <a:tabLst>
                <a:tab pos="358140" algn="l"/>
              </a:tabLst>
            </a:pPr>
            <a:r>
              <a:rPr sz="1600" spc="-110" dirty="0">
                <a:latin typeface="Arial Black"/>
                <a:cs typeface="Arial Black"/>
              </a:rPr>
              <a:t>Customer</a:t>
            </a:r>
            <a:r>
              <a:rPr sz="1600" spc="-125" dirty="0">
                <a:latin typeface="Arial Black"/>
                <a:cs typeface="Arial Black"/>
              </a:rPr>
              <a:t> </a:t>
            </a:r>
            <a:r>
              <a:rPr sz="1600" spc="-65" dirty="0">
                <a:latin typeface="Arial Black"/>
                <a:cs typeface="Arial Black"/>
              </a:rPr>
              <a:t>to</a:t>
            </a:r>
            <a:r>
              <a:rPr sz="1600" spc="-120" dirty="0">
                <a:latin typeface="Arial Black"/>
                <a:cs typeface="Arial Black"/>
              </a:rPr>
              <a:t> </a:t>
            </a:r>
            <a:r>
              <a:rPr sz="1600" spc="-25" dirty="0">
                <a:latin typeface="Arial Black"/>
                <a:cs typeface="Arial Black"/>
              </a:rPr>
              <a:t>Reservation:</a:t>
            </a:r>
            <a:endParaRPr sz="1600" dirty="0">
              <a:latin typeface="Arial Black"/>
              <a:cs typeface="Arial Black"/>
            </a:endParaRPr>
          </a:p>
          <a:p>
            <a:pPr marL="703580">
              <a:lnSpc>
                <a:spcPct val="100000"/>
              </a:lnSpc>
              <a:spcBef>
                <a:spcPts val="254"/>
              </a:spcBef>
            </a:pPr>
            <a:r>
              <a:rPr sz="1600" spc="-60" dirty="0">
                <a:latin typeface="Arial Black"/>
                <a:cs typeface="Arial Black"/>
              </a:rPr>
              <a:t>One-</a:t>
            </a:r>
            <a:r>
              <a:rPr sz="1600" spc="-25" dirty="0">
                <a:latin typeface="Arial Black"/>
                <a:cs typeface="Arial Black"/>
              </a:rPr>
              <a:t>to-</a:t>
            </a:r>
            <a:r>
              <a:rPr sz="1600" spc="-95" dirty="0">
                <a:latin typeface="Arial Black"/>
                <a:cs typeface="Arial Black"/>
              </a:rPr>
              <a:t>Many:</a:t>
            </a:r>
            <a:r>
              <a:rPr sz="1600" spc="-125" dirty="0">
                <a:latin typeface="Arial Black"/>
                <a:cs typeface="Arial Black"/>
              </a:rPr>
              <a:t> </a:t>
            </a:r>
            <a:r>
              <a:rPr sz="1600" spc="-229" dirty="0">
                <a:latin typeface="Arial Black"/>
                <a:cs typeface="Arial Black"/>
              </a:rPr>
              <a:t>1</a:t>
            </a:r>
            <a:r>
              <a:rPr sz="1600" spc="-120" dirty="0">
                <a:latin typeface="Arial Black"/>
                <a:cs typeface="Arial Black"/>
              </a:rPr>
              <a:t> </a:t>
            </a:r>
            <a:r>
              <a:rPr sz="1600" spc="-110" dirty="0">
                <a:latin typeface="Arial Black"/>
                <a:cs typeface="Arial Black"/>
              </a:rPr>
              <a:t>Customer</a:t>
            </a:r>
            <a:r>
              <a:rPr sz="1600" spc="-125" dirty="0">
                <a:latin typeface="Arial Black"/>
                <a:cs typeface="Arial Black"/>
              </a:rPr>
              <a:t> </a:t>
            </a:r>
            <a:r>
              <a:rPr sz="1600" spc="-530" dirty="0">
                <a:latin typeface="Arial Black"/>
                <a:cs typeface="Arial Black"/>
              </a:rPr>
              <a:t>→</a:t>
            </a:r>
            <a:r>
              <a:rPr sz="1600" spc="-120" dirty="0">
                <a:latin typeface="Arial Black"/>
                <a:cs typeface="Arial Black"/>
              </a:rPr>
              <a:t> </a:t>
            </a:r>
            <a:r>
              <a:rPr sz="1600" spc="-90" dirty="0">
                <a:latin typeface="Arial Black"/>
                <a:cs typeface="Arial Black"/>
              </a:rPr>
              <a:t>Many</a:t>
            </a:r>
            <a:r>
              <a:rPr sz="1600" spc="-125" dirty="0">
                <a:latin typeface="Arial Black"/>
                <a:cs typeface="Arial Black"/>
              </a:rPr>
              <a:t> </a:t>
            </a:r>
            <a:r>
              <a:rPr sz="1600" spc="-30" dirty="0">
                <a:latin typeface="Arial Black"/>
                <a:cs typeface="Arial Black"/>
              </a:rPr>
              <a:t>Reservations</a:t>
            </a:r>
            <a:endParaRPr sz="1600" dirty="0">
              <a:latin typeface="Arial Black"/>
              <a:cs typeface="Arial Black"/>
            </a:endParaRPr>
          </a:p>
          <a:p>
            <a:pPr marL="358140" indent="-186055">
              <a:lnSpc>
                <a:spcPct val="100000"/>
              </a:lnSpc>
              <a:spcBef>
                <a:spcPts val="254"/>
              </a:spcBef>
              <a:buFont typeface="Arial MT"/>
              <a:buAutoNum type="arabicPeriod" startAt="2"/>
              <a:tabLst>
                <a:tab pos="358140" algn="l"/>
              </a:tabLst>
            </a:pPr>
            <a:r>
              <a:rPr sz="1600" spc="-125" dirty="0">
                <a:latin typeface="Arial Black"/>
                <a:cs typeface="Arial Black"/>
              </a:rPr>
              <a:t>Car</a:t>
            </a:r>
            <a:r>
              <a:rPr sz="1600" spc="-140" dirty="0">
                <a:latin typeface="Arial Black"/>
                <a:cs typeface="Arial Black"/>
              </a:rPr>
              <a:t> </a:t>
            </a:r>
            <a:r>
              <a:rPr sz="1600" spc="-65" dirty="0">
                <a:latin typeface="Arial Black"/>
                <a:cs typeface="Arial Black"/>
              </a:rPr>
              <a:t>to</a:t>
            </a:r>
            <a:r>
              <a:rPr sz="1600" spc="-140" dirty="0">
                <a:latin typeface="Arial Black"/>
                <a:cs typeface="Arial Black"/>
              </a:rPr>
              <a:t> </a:t>
            </a:r>
            <a:r>
              <a:rPr sz="1600" spc="-30" dirty="0">
                <a:latin typeface="Arial Black"/>
                <a:cs typeface="Arial Black"/>
              </a:rPr>
              <a:t>Reservation:</a:t>
            </a:r>
            <a:endParaRPr sz="1600" dirty="0">
              <a:latin typeface="Arial Black"/>
              <a:cs typeface="Arial Black"/>
            </a:endParaRPr>
          </a:p>
          <a:p>
            <a:pPr marL="703580">
              <a:lnSpc>
                <a:spcPct val="100000"/>
              </a:lnSpc>
              <a:spcBef>
                <a:spcPts val="259"/>
              </a:spcBef>
            </a:pPr>
            <a:r>
              <a:rPr sz="1600" spc="-60" dirty="0">
                <a:latin typeface="Arial Black"/>
                <a:cs typeface="Arial Black"/>
              </a:rPr>
              <a:t>One-</a:t>
            </a:r>
            <a:r>
              <a:rPr sz="1600" spc="-25" dirty="0">
                <a:latin typeface="Arial Black"/>
                <a:cs typeface="Arial Black"/>
              </a:rPr>
              <a:t>to-</a:t>
            </a:r>
            <a:r>
              <a:rPr sz="1600" spc="-95" dirty="0">
                <a:latin typeface="Arial Black"/>
                <a:cs typeface="Arial Black"/>
              </a:rPr>
              <a:t>Many:</a:t>
            </a:r>
            <a:r>
              <a:rPr sz="1600" spc="-130" dirty="0">
                <a:latin typeface="Arial Black"/>
                <a:cs typeface="Arial Black"/>
              </a:rPr>
              <a:t> </a:t>
            </a:r>
            <a:r>
              <a:rPr sz="1600" spc="-229" dirty="0">
                <a:latin typeface="Arial Black"/>
                <a:cs typeface="Arial Black"/>
              </a:rPr>
              <a:t>1</a:t>
            </a:r>
            <a:r>
              <a:rPr sz="1600" spc="-130" dirty="0">
                <a:latin typeface="Arial Black"/>
                <a:cs typeface="Arial Black"/>
              </a:rPr>
              <a:t> </a:t>
            </a:r>
            <a:r>
              <a:rPr sz="1600" spc="-125" dirty="0">
                <a:latin typeface="Arial Black"/>
                <a:cs typeface="Arial Black"/>
              </a:rPr>
              <a:t>Car</a:t>
            </a:r>
            <a:r>
              <a:rPr sz="1600" spc="-130" dirty="0">
                <a:latin typeface="Arial Black"/>
                <a:cs typeface="Arial Black"/>
              </a:rPr>
              <a:t> </a:t>
            </a:r>
            <a:r>
              <a:rPr sz="1600" spc="-530" dirty="0">
                <a:latin typeface="Arial Black"/>
                <a:cs typeface="Arial Black"/>
              </a:rPr>
              <a:t>→</a:t>
            </a:r>
            <a:r>
              <a:rPr sz="1600" spc="-130" dirty="0">
                <a:latin typeface="Arial Black"/>
                <a:cs typeface="Arial Black"/>
              </a:rPr>
              <a:t> </a:t>
            </a:r>
            <a:r>
              <a:rPr sz="1600" spc="-90" dirty="0">
                <a:latin typeface="Arial Black"/>
                <a:cs typeface="Arial Black"/>
              </a:rPr>
              <a:t>Many</a:t>
            </a:r>
            <a:r>
              <a:rPr sz="1600" spc="-130" dirty="0">
                <a:latin typeface="Arial Black"/>
                <a:cs typeface="Arial Black"/>
              </a:rPr>
              <a:t> </a:t>
            </a:r>
            <a:r>
              <a:rPr sz="1600" spc="-30" dirty="0">
                <a:latin typeface="Arial Black"/>
                <a:cs typeface="Arial Black"/>
              </a:rPr>
              <a:t>Reservations</a:t>
            </a:r>
            <a:endParaRPr sz="1600" dirty="0">
              <a:latin typeface="Arial Black"/>
              <a:cs typeface="Arial Black"/>
            </a:endParaRPr>
          </a:p>
          <a:p>
            <a:pPr marL="358140" indent="-192405">
              <a:lnSpc>
                <a:spcPct val="100000"/>
              </a:lnSpc>
              <a:spcBef>
                <a:spcPts val="254"/>
              </a:spcBef>
              <a:buFont typeface="Arial MT"/>
              <a:buAutoNum type="arabicPeriod" startAt="3"/>
              <a:tabLst>
                <a:tab pos="358140" algn="l"/>
              </a:tabLst>
            </a:pPr>
            <a:r>
              <a:rPr sz="1600" spc="-114" dirty="0">
                <a:latin typeface="Arial Black"/>
                <a:cs typeface="Arial Black"/>
              </a:rPr>
              <a:t>Reservation</a:t>
            </a:r>
            <a:r>
              <a:rPr sz="1600" spc="-100" dirty="0">
                <a:latin typeface="Arial Black"/>
                <a:cs typeface="Arial Black"/>
              </a:rPr>
              <a:t> </a:t>
            </a:r>
            <a:r>
              <a:rPr sz="1600" spc="-65" dirty="0">
                <a:latin typeface="Arial Black"/>
                <a:cs typeface="Arial Black"/>
              </a:rPr>
              <a:t>to</a:t>
            </a:r>
            <a:r>
              <a:rPr sz="1600" spc="-100" dirty="0">
                <a:latin typeface="Arial Black"/>
                <a:cs typeface="Arial Black"/>
              </a:rPr>
              <a:t> </a:t>
            </a:r>
            <a:r>
              <a:rPr sz="1600" spc="-10" dirty="0">
                <a:latin typeface="Arial Black"/>
                <a:cs typeface="Arial Black"/>
              </a:rPr>
              <a:t>Rental:</a:t>
            </a:r>
            <a:endParaRPr sz="1600" dirty="0">
              <a:latin typeface="Arial Black"/>
              <a:cs typeface="Arial Black"/>
            </a:endParaRPr>
          </a:p>
          <a:p>
            <a:pPr marL="703580">
              <a:lnSpc>
                <a:spcPct val="100000"/>
              </a:lnSpc>
              <a:spcBef>
                <a:spcPts val="254"/>
              </a:spcBef>
            </a:pPr>
            <a:r>
              <a:rPr sz="1600" spc="-60" dirty="0">
                <a:latin typeface="Arial Black"/>
                <a:cs typeface="Arial Black"/>
              </a:rPr>
              <a:t>One-</a:t>
            </a:r>
            <a:r>
              <a:rPr sz="1600" spc="-25" dirty="0">
                <a:latin typeface="Arial Black"/>
                <a:cs typeface="Arial Black"/>
              </a:rPr>
              <a:t>to-</a:t>
            </a:r>
            <a:r>
              <a:rPr sz="1600" spc="-105" dirty="0">
                <a:latin typeface="Arial Black"/>
                <a:cs typeface="Arial Black"/>
              </a:rPr>
              <a:t>One:</a:t>
            </a:r>
            <a:r>
              <a:rPr sz="1600" spc="-120" dirty="0">
                <a:latin typeface="Arial Black"/>
                <a:cs typeface="Arial Black"/>
              </a:rPr>
              <a:t> </a:t>
            </a:r>
            <a:r>
              <a:rPr sz="1600" spc="-229" dirty="0">
                <a:latin typeface="Arial Black"/>
                <a:cs typeface="Arial Black"/>
              </a:rPr>
              <a:t>1</a:t>
            </a:r>
            <a:r>
              <a:rPr sz="1600" spc="-120" dirty="0">
                <a:latin typeface="Arial Black"/>
                <a:cs typeface="Arial Black"/>
              </a:rPr>
              <a:t> </a:t>
            </a:r>
            <a:r>
              <a:rPr sz="1600" spc="-114" dirty="0">
                <a:latin typeface="Arial Black"/>
                <a:cs typeface="Arial Black"/>
              </a:rPr>
              <a:t>Reservation</a:t>
            </a:r>
            <a:r>
              <a:rPr sz="1600" spc="-120" dirty="0">
                <a:latin typeface="Arial Black"/>
                <a:cs typeface="Arial Black"/>
              </a:rPr>
              <a:t> </a:t>
            </a:r>
            <a:r>
              <a:rPr sz="1600" spc="-530" dirty="0">
                <a:latin typeface="Arial Black"/>
                <a:cs typeface="Arial Black"/>
              </a:rPr>
              <a:t>→</a:t>
            </a:r>
            <a:r>
              <a:rPr sz="1600" spc="-120" dirty="0">
                <a:latin typeface="Arial Black"/>
                <a:cs typeface="Arial Black"/>
              </a:rPr>
              <a:t> </a:t>
            </a:r>
            <a:r>
              <a:rPr sz="1600" spc="-229" dirty="0">
                <a:latin typeface="Arial Black"/>
                <a:cs typeface="Arial Black"/>
              </a:rPr>
              <a:t>1</a:t>
            </a:r>
            <a:r>
              <a:rPr sz="1600" spc="-120" dirty="0">
                <a:latin typeface="Arial Black"/>
                <a:cs typeface="Arial Black"/>
              </a:rPr>
              <a:t> </a:t>
            </a:r>
            <a:r>
              <a:rPr sz="1600" spc="-10" dirty="0">
                <a:latin typeface="Arial Black"/>
                <a:cs typeface="Arial Black"/>
              </a:rPr>
              <a:t>Rental</a:t>
            </a:r>
            <a:endParaRPr sz="1600" dirty="0">
              <a:latin typeface="Arial Black"/>
              <a:cs typeface="Arial Black"/>
            </a:endParaRPr>
          </a:p>
          <a:p>
            <a:pPr marL="358775" indent="-197485">
              <a:lnSpc>
                <a:spcPct val="100000"/>
              </a:lnSpc>
              <a:spcBef>
                <a:spcPts val="254"/>
              </a:spcBef>
              <a:buFont typeface="Arial MT"/>
              <a:buAutoNum type="arabicPeriod" startAt="4"/>
              <a:tabLst>
                <a:tab pos="358775" algn="l"/>
              </a:tabLst>
            </a:pPr>
            <a:r>
              <a:rPr sz="1600" spc="-114" dirty="0">
                <a:latin typeface="Arial Black"/>
                <a:cs typeface="Arial Black"/>
              </a:rPr>
              <a:t>Rental</a:t>
            </a:r>
            <a:r>
              <a:rPr sz="1600" spc="-125" dirty="0">
                <a:latin typeface="Arial Black"/>
                <a:cs typeface="Arial Black"/>
              </a:rPr>
              <a:t> </a:t>
            </a:r>
            <a:r>
              <a:rPr sz="1600" spc="-65" dirty="0">
                <a:latin typeface="Arial Black"/>
                <a:cs typeface="Arial Black"/>
              </a:rPr>
              <a:t>to</a:t>
            </a:r>
            <a:r>
              <a:rPr sz="1600" spc="-125" dirty="0">
                <a:latin typeface="Arial Black"/>
                <a:cs typeface="Arial Black"/>
              </a:rPr>
              <a:t> </a:t>
            </a:r>
            <a:r>
              <a:rPr sz="1600" spc="-10" dirty="0">
                <a:latin typeface="Arial Black"/>
                <a:cs typeface="Arial Black"/>
              </a:rPr>
              <a:t>Payment:</a:t>
            </a:r>
            <a:endParaRPr sz="1600" dirty="0">
              <a:latin typeface="Arial Black"/>
              <a:cs typeface="Arial Black"/>
            </a:endParaRPr>
          </a:p>
          <a:p>
            <a:pPr marL="703580">
              <a:lnSpc>
                <a:spcPct val="100000"/>
              </a:lnSpc>
              <a:spcBef>
                <a:spcPts val="254"/>
              </a:spcBef>
            </a:pPr>
            <a:r>
              <a:rPr sz="1600" spc="-60" dirty="0">
                <a:latin typeface="Arial Black"/>
                <a:cs typeface="Arial Black"/>
              </a:rPr>
              <a:t>One-</a:t>
            </a:r>
            <a:r>
              <a:rPr sz="1600" spc="-25" dirty="0">
                <a:latin typeface="Arial Black"/>
                <a:cs typeface="Arial Black"/>
              </a:rPr>
              <a:t>to-</a:t>
            </a:r>
            <a:r>
              <a:rPr sz="1600" spc="-95" dirty="0">
                <a:latin typeface="Arial Black"/>
                <a:cs typeface="Arial Black"/>
              </a:rPr>
              <a:t>Many:</a:t>
            </a:r>
            <a:r>
              <a:rPr sz="1600" spc="-125" dirty="0">
                <a:latin typeface="Arial Black"/>
                <a:cs typeface="Arial Black"/>
              </a:rPr>
              <a:t> </a:t>
            </a:r>
            <a:r>
              <a:rPr sz="1600" spc="-229" dirty="0">
                <a:latin typeface="Arial Black"/>
                <a:cs typeface="Arial Black"/>
              </a:rPr>
              <a:t>1</a:t>
            </a:r>
            <a:r>
              <a:rPr sz="1600" spc="-125" dirty="0">
                <a:latin typeface="Arial Black"/>
                <a:cs typeface="Arial Black"/>
              </a:rPr>
              <a:t> </a:t>
            </a:r>
            <a:r>
              <a:rPr sz="1600" spc="-114" dirty="0">
                <a:latin typeface="Arial Black"/>
                <a:cs typeface="Arial Black"/>
              </a:rPr>
              <a:t>Rental</a:t>
            </a:r>
            <a:r>
              <a:rPr sz="1600" spc="-125" dirty="0">
                <a:latin typeface="Arial Black"/>
                <a:cs typeface="Arial Black"/>
              </a:rPr>
              <a:t> </a:t>
            </a:r>
            <a:r>
              <a:rPr sz="1600" spc="-530" dirty="0">
                <a:latin typeface="Arial Black"/>
                <a:cs typeface="Arial Black"/>
              </a:rPr>
              <a:t>→</a:t>
            </a:r>
            <a:r>
              <a:rPr sz="1600" spc="-125" dirty="0">
                <a:latin typeface="Arial Black"/>
                <a:cs typeface="Arial Black"/>
              </a:rPr>
              <a:t> </a:t>
            </a:r>
            <a:r>
              <a:rPr sz="1600" spc="-90" dirty="0">
                <a:latin typeface="Arial Black"/>
                <a:cs typeface="Arial Black"/>
              </a:rPr>
              <a:t>Many</a:t>
            </a:r>
            <a:r>
              <a:rPr sz="1600" spc="-120" dirty="0">
                <a:latin typeface="Arial Black"/>
                <a:cs typeface="Arial Black"/>
              </a:rPr>
              <a:t> </a:t>
            </a:r>
            <a:r>
              <a:rPr sz="1600" spc="-10" dirty="0">
                <a:latin typeface="Arial Black"/>
                <a:cs typeface="Arial Black"/>
              </a:rPr>
              <a:t>Payments</a:t>
            </a:r>
            <a:endParaRPr sz="1600" dirty="0">
              <a:latin typeface="Arial Black"/>
              <a:cs typeface="Arial Black"/>
            </a:endParaRPr>
          </a:p>
          <a:p>
            <a:pPr marL="358140" indent="-194310">
              <a:lnSpc>
                <a:spcPct val="100000"/>
              </a:lnSpc>
              <a:spcBef>
                <a:spcPts val="254"/>
              </a:spcBef>
              <a:buFont typeface="Arial MT"/>
              <a:buAutoNum type="arabicPeriod" startAt="5"/>
              <a:tabLst>
                <a:tab pos="358140" algn="l"/>
              </a:tabLst>
            </a:pPr>
            <a:r>
              <a:rPr sz="1600" spc="-105" dirty="0">
                <a:latin typeface="Arial Black"/>
                <a:cs typeface="Arial Black"/>
              </a:rPr>
              <a:t>Employee</a:t>
            </a:r>
            <a:r>
              <a:rPr sz="1600" spc="-120" dirty="0">
                <a:latin typeface="Arial Black"/>
                <a:cs typeface="Arial Black"/>
              </a:rPr>
              <a:t> </a:t>
            </a:r>
            <a:r>
              <a:rPr sz="1600" spc="-65" dirty="0">
                <a:latin typeface="Arial Black"/>
                <a:cs typeface="Arial Black"/>
              </a:rPr>
              <a:t>to</a:t>
            </a:r>
            <a:r>
              <a:rPr sz="1600" spc="-114" dirty="0">
                <a:latin typeface="Arial Black"/>
                <a:cs typeface="Arial Black"/>
              </a:rPr>
              <a:t> </a:t>
            </a:r>
            <a:r>
              <a:rPr sz="1600" spc="-10" dirty="0">
                <a:latin typeface="Arial Black"/>
                <a:cs typeface="Arial Black"/>
              </a:rPr>
              <a:t>Rental:</a:t>
            </a:r>
            <a:endParaRPr sz="1600" dirty="0">
              <a:latin typeface="Arial Black"/>
              <a:cs typeface="Arial Black"/>
            </a:endParaRPr>
          </a:p>
          <a:p>
            <a:pPr marL="703580">
              <a:lnSpc>
                <a:spcPct val="100000"/>
              </a:lnSpc>
              <a:spcBef>
                <a:spcPts val="259"/>
              </a:spcBef>
            </a:pPr>
            <a:r>
              <a:rPr sz="1600" spc="-60" dirty="0">
                <a:latin typeface="Arial Black"/>
                <a:cs typeface="Arial Black"/>
              </a:rPr>
              <a:t>One-</a:t>
            </a:r>
            <a:r>
              <a:rPr sz="1600" spc="-25" dirty="0">
                <a:latin typeface="Arial Black"/>
                <a:cs typeface="Arial Black"/>
              </a:rPr>
              <a:t>to-</a:t>
            </a:r>
            <a:r>
              <a:rPr sz="1600" spc="-95" dirty="0">
                <a:latin typeface="Arial Black"/>
                <a:cs typeface="Arial Black"/>
              </a:rPr>
              <a:t>Many:</a:t>
            </a:r>
            <a:r>
              <a:rPr sz="1600" spc="-125" dirty="0">
                <a:latin typeface="Arial Black"/>
                <a:cs typeface="Arial Black"/>
              </a:rPr>
              <a:t> </a:t>
            </a:r>
            <a:r>
              <a:rPr sz="1600" spc="-229" dirty="0">
                <a:latin typeface="Arial Black"/>
                <a:cs typeface="Arial Black"/>
              </a:rPr>
              <a:t>1</a:t>
            </a:r>
            <a:r>
              <a:rPr sz="1600" spc="-120" dirty="0">
                <a:latin typeface="Arial Black"/>
                <a:cs typeface="Arial Black"/>
              </a:rPr>
              <a:t> </a:t>
            </a:r>
            <a:r>
              <a:rPr sz="1600" spc="-105" dirty="0">
                <a:latin typeface="Arial Black"/>
                <a:cs typeface="Arial Black"/>
              </a:rPr>
              <a:t>Employee</a:t>
            </a:r>
            <a:r>
              <a:rPr sz="1600" spc="-120" dirty="0">
                <a:latin typeface="Arial Black"/>
                <a:cs typeface="Arial Black"/>
              </a:rPr>
              <a:t> </a:t>
            </a:r>
            <a:r>
              <a:rPr sz="1600" spc="-530" dirty="0">
                <a:latin typeface="Arial Black"/>
                <a:cs typeface="Arial Black"/>
              </a:rPr>
              <a:t>→</a:t>
            </a:r>
            <a:r>
              <a:rPr sz="1600" spc="-120" dirty="0">
                <a:latin typeface="Arial Black"/>
                <a:cs typeface="Arial Black"/>
              </a:rPr>
              <a:t> </a:t>
            </a:r>
            <a:r>
              <a:rPr sz="1600" spc="-90" dirty="0">
                <a:latin typeface="Arial Black"/>
                <a:cs typeface="Arial Black"/>
              </a:rPr>
              <a:t>Many</a:t>
            </a:r>
            <a:r>
              <a:rPr sz="1600" spc="-120" dirty="0">
                <a:latin typeface="Arial Black"/>
                <a:cs typeface="Arial Black"/>
              </a:rPr>
              <a:t> </a:t>
            </a:r>
            <a:r>
              <a:rPr sz="1600" spc="-10" dirty="0">
                <a:latin typeface="Arial Black"/>
                <a:cs typeface="Arial Black"/>
              </a:rPr>
              <a:t>Rentals</a:t>
            </a:r>
            <a:endParaRPr sz="1600" dirty="0">
              <a:latin typeface="Arial Black"/>
              <a:cs typeface="Arial Black"/>
            </a:endParaRPr>
          </a:p>
          <a:p>
            <a:pPr marL="358140" indent="-205104">
              <a:lnSpc>
                <a:spcPct val="100000"/>
              </a:lnSpc>
              <a:spcBef>
                <a:spcPts val="254"/>
              </a:spcBef>
              <a:buFont typeface="Arial MT"/>
              <a:buAutoNum type="arabicPeriod" startAt="6"/>
              <a:tabLst>
                <a:tab pos="358140" algn="l"/>
              </a:tabLst>
            </a:pPr>
            <a:r>
              <a:rPr sz="1600" spc="-114" dirty="0">
                <a:latin typeface="Arial Black"/>
                <a:cs typeface="Arial Black"/>
              </a:rPr>
              <a:t>Branch</a:t>
            </a:r>
            <a:r>
              <a:rPr sz="1600" spc="-135" dirty="0">
                <a:latin typeface="Arial Black"/>
                <a:cs typeface="Arial Black"/>
              </a:rPr>
              <a:t> </a:t>
            </a:r>
            <a:r>
              <a:rPr sz="1600" spc="-65" dirty="0">
                <a:latin typeface="Arial Black"/>
                <a:cs typeface="Arial Black"/>
              </a:rPr>
              <a:t>to</a:t>
            </a:r>
            <a:r>
              <a:rPr sz="1600" spc="-130" dirty="0">
                <a:latin typeface="Arial Black"/>
                <a:cs typeface="Arial Black"/>
              </a:rPr>
              <a:t> </a:t>
            </a:r>
            <a:r>
              <a:rPr sz="1600" spc="-10" dirty="0">
                <a:latin typeface="Arial Black"/>
                <a:cs typeface="Arial Black"/>
              </a:rPr>
              <a:t>Employee:</a:t>
            </a:r>
            <a:endParaRPr sz="1600" dirty="0">
              <a:latin typeface="Arial Black"/>
              <a:cs typeface="Arial Black"/>
            </a:endParaRPr>
          </a:p>
          <a:p>
            <a:pPr marL="703580">
              <a:lnSpc>
                <a:spcPct val="100000"/>
              </a:lnSpc>
              <a:spcBef>
                <a:spcPts val="254"/>
              </a:spcBef>
            </a:pPr>
            <a:r>
              <a:rPr sz="1600" spc="-60" dirty="0">
                <a:latin typeface="Arial Black"/>
                <a:cs typeface="Arial Black"/>
              </a:rPr>
              <a:t>One-</a:t>
            </a:r>
            <a:r>
              <a:rPr sz="1600" spc="-25" dirty="0">
                <a:latin typeface="Arial Black"/>
                <a:cs typeface="Arial Black"/>
              </a:rPr>
              <a:t>to-</a:t>
            </a:r>
            <a:r>
              <a:rPr sz="1600" spc="-95" dirty="0">
                <a:latin typeface="Arial Black"/>
                <a:cs typeface="Arial Black"/>
              </a:rPr>
              <a:t>Many:</a:t>
            </a:r>
            <a:r>
              <a:rPr sz="1600" spc="-130" dirty="0">
                <a:latin typeface="Arial Black"/>
                <a:cs typeface="Arial Black"/>
              </a:rPr>
              <a:t> </a:t>
            </a:r>
            <a:r>
              <a:rPr sz="1600" spc="-229" dirty="0">
                <a:latin typeface="Arial Black"/>
                <a:cs typeface="Arial Black"/>
              </a:rPr>
              <a:t>1</a:t>
            </a:r>
            <a:r>
              <a:rPr sz="1600" spc="-125" dirty="0">
                <a:latin typeface="Arial Black"/>
                <a:cs typeface="Arial Black"/>
              </a:rPr>
              <a:t> </a:t>
            </a:r>
            <a:r>
              <a:rPr sz="1600" spc="-114" dirty="0">
                <a:latin typeface="Arial Black"/>
                <a:cs typeface="Arial Black"/>
              </a:rPr>
              <a:t>Branch</a:t>
            </a:r>
            <a:r>
              <a:rPr sz="1600" spc="-125" dirty="0">
                <a:latin typeface="Arial Black"/>
                <a:cs typeface="Arial Black"/>
              </a:rPr>
              <a:t> </a:t>
            </a:r>
            <a:r>
              <a:rPr sz="1600" spc="-530" dirty="0">
                <a:latin typeface="Arial Black"/>
                <a:cs typeface="Arial Black"/>
              </a:rPr>
              <a:t>→</a:t>
            </a:r>
            <a:r>
              <a:rPr sz="1600" spc="-130" dirty="0">
                <a:latin typeface="Arial Black"/>
                <a:cs typeface="Arial Black"/>
              </a:rPr>
              <a:t> </a:t>
            </a:r>
            <a:r>
              <a:rPr sz="1600" spc="-90" dirty="0">
                <a:latin typeface="Arial Black"/>
                <a:cs typeface="Arial Black"/>
              </a:rPr>
              <a:t>Many</a:t>
            </a:r>
            <a:r>
              <a:rPr sz="1600" spc="-125" dirty="0">
                <a:latin typeface="Arial Black"/>
                <a:cs typeface="Arial Black"/>
              </a:rPr>
              <a:t> </a:t>
            </a:r>
            <a:r>
              <a:rPr sz="1600" spc="-10" dirty="0">
                <a:latin typeface="Arial Black"/>
                <a:cs typeface="Arial Black"/>
              </a:rPr>
              <a:t>Employees</a:t>
            </a:r>
            <a:endParaRPr sz="1600" dirty="0">
              <a:latin typeface="Arial Black"/>
              <a:cs typeface="Arial Black"/>
            </a:endParaRPr>
          </a:p>
          <a:p>
            <a:pPr marL="358140" indent="-182880">
              <a:lnSpc>
                <a:spcPct val="100000"/>
              </a:lnSpc>
              <a:spcBef>
                <a:spcPts val="254"/>
              </a:spcBef>
              <a:buFont typeface="Arial MT"/>
              <a:buAutoNum type="arabicPeriod" startAt="7"/>
              <a:tabLst>
                <a:tab pos="358140" algn="l"/>
              </a:tabLst>
            </a:pPr>
            <a:r>
              <a:rPr sz="1600" spc="-125" dirty="0">
                <a:latin typeface="Arial Black"/>
                <a:cs typeface="Arial Black"/>
              </a:rPr>
              <a:t>Car</a:t>
            </a:r>
            <a:r>
              <a:rPr sz="1600" spc="-150" dirty="0">
                <a:latin typeface="Arial Black"/>
                <a:cs typeface="Arial Black"/>
              </a:rPr>
              <a:t> </a:t>
            </a:r>
            <a:r>
              <a:rPr sz="1600" spc="-110" dirty="0">
                <a:latin typeface="Arial Black"/>
                <a:cs typeface="Arial Black"/>
              </a:rPr>
              <a:t>Type</a:t>
            </a:r>
            <a:r>
              <a:rPr sz="1600" spc="-145" dirty="0">
                <a:latin typeface="Arial Black"/>
                <a:cs typeface="Arial Black"/>
              </a:rPr>
              <a:t> </a:t>
            </a:r>
            <a:r>
              <a:rPr sz="1600" spc="-65" dirty="0">
                <a:latin typeface="Arial Black"/>
                <a:cs typeface="Arial Black"/>
              </a:rPr>
              <a:t>to</a:t>
            </a:r>
            <a:r>
              <a:rPr sz="1600" spc="-145" dirty="0">
                <a:latin typeface="Arial Black"/>
                <a:cs typeface="Arial Black"/>
              </a:rPr>
              <a:t> </a:t>
            </a:r>
            <a:r>
              <a:rPr sz="1600" spc="-20" dirty="0">
                <a:latin typeface="Arial Black"/>
                <a:cs typeface="Arial Black"/>
              </a:rPr>
              <a:t>Car:</a:t>
            </a:r>
            <a:endParaRPr sz="1600" dirty="0">
              <a:latin typeface="Arial Black"/>
              <a:cs typeface="Arial Black"/>
            </a:endParaRPr>
          </a:p>
          <a:p>
            <a:pPr marL="703580">
              <a:lnSpc>
                <a:spcPct val="100000"/>
              </a:lnSpc>
              <a:spcBef>
                <a:spcPts val="254"/>
              </a:spcBef>
            </a:pPr>
            <a:r>
              <a:rPr sz="1600" spc="-60" dirty="0">
                <a:latin typeface="Arial Black"/>
                <a:cs typeface="Arial Black"/>
              </a:rPr>
              <a:t>One-</a:t>
            </a:r>
            <a:r>
              <a:rPr sz="1600" spc="-25" dirty="0">
                <a:latin typeface="Arial Black"/>
                <a:cs typeface="Arial Black"/>
              </a:rPr>
              <a:t>to-</a:t>
            </a:r>
            <a:r>
              <a:rPr sz="1600" spc="-95" dirty="0">
                <a:latin typeface="Arial Black"/>
                <a:cs typeface="Arial Black"/>
              </a:rPr>
              <a:t>Many:</a:t>
            </a:r>
            <a:r>
              <a:rPr sz="1600" spc="-135" dirty="0">
                <a:latin typeface="Arial Black"/>
                <a:cs typeface="Arial Black"/>
              </a:rPr>
              <a:t> </a:t>
            </a:r>
            <a:r>
              <a:rPr sz="1600" spc="-229" dirty="0">
                <a:latin typeface="Arial Black"/>
                <a:cs typeface="Arial Black"/>
              </a:rPr>
              <a:t>1</a:t>
            </a:r>
            <a:r>
              <a:rPr sz="1600" spc="-135" dirty="0">
                <a:latin typeface="Arial Black"/>
                <a:cs typeface="Arial Black"/>
              </a:rPr>
              <a:t> </a:t>
            </a:r>
            <a:r>
              <a:rPr sz="1600" spc="-125" dirty="0">
                <a:latin typeface="Arial Black"/>
                <a:cs typeface="Arial Black"/>
              </a:rPr>
              <a:t>Car</a:t>
            </a:r>
            <a:r>
              <a:rPr sz="1600" spc="-135" dirty="0">
                <a:latin typeface="Arial Black"/>
                <a:cs typeface="Arial Black"/>
              </a:rPr>
              <a:t> </a:t>
            </a:r>
            <a:r>
              <a:rPr sz="1600" spc="-110" dirty="0">
                <a:latin typeface="Arial Black"/>
                <a:cs typeface="Arial Black"/>
              </a:rPr>
              <a:t>Type</a:t>
            </a:r>
            <a:r>
              <a:rPr sz="1600" spc="-135" dirty="0">
                <a:latin typeface="Arial Black"/>
                <a:cs typeface="Arial Black"/>
              </a:rPr>
              <a:t> </a:t>
            </a:r>
            <a:r>
              <a:rPr sz="1600" spc="-530" dirty="0">
                <a:latin typeface="Arial Black"/>
                <a:cs typeface="Arial Black"/>
              </a:rPr>
              <a:t>→</a:t>
            </a:r>
            <a:r>
              <a:rPr sz="1600" spc="-135" dirty="0">
                <a:latin typeface="Arial Black"/>
                <a:cs typeface="Arial Black"/>
              </a:rPr>
              <a:t> </a:t>
            </a:r>
            <a:r>
              <a:rPr sz="1600" spc="-90" dirty="0">
                <a:latin typeface="Arial Black"/>
                <a:cs typeface="Arial Black"/>
              </a:rPr>
              <a:t>Many</a:t>
            </a:r>
            <a:r>
              <a:rPr sz="1600" spc="-135" dirty="0">
                <a:latin typeface="Arial Black"/>
                <a:cs typeface="Arial Black"/>
              </a:rPr>
              <a:t> </a:t>
            </a:r>
            <a:r>
              <a:rPr sz="1600" spc="-20" dirty="0">
                <a:latin typeface="Arial Black"/>
                <a:cs typeface="Arial Black"/>
              </a:rPr>
              <a:t>Cars</a:t>
            </a:r>
            <a:endParaRPr sz="1600" dirty="0">
              <a:latin typeface="Arial Black"/>
              <a:cs typeface="Arial Black"/>
            </a:endParaRPr>
          </a:p>
          <a:p>
            <a:pPr marL="358140" indent="-196850">
              <a:lnSpc>
                <a:spcPct val="100000"/>
              </a:lnSpc>
              <a:spcBef>
                <a:spcPts val="259"/>
              </a:spcBef>
              <a:buFont typeface="Arial MT"/>
              <a:buAutoNum type="arabicPeriod" startAt="8"/>
              <a:tabLst>
                <a:tab pos="358140" algn="l"/>
              </a:tabLst>
            </a:pPr>
            <a:r>
              <a:rPr sz="1600" spc="-125" dirty="0">
                <a:latin typeface="Arial Black"/>
                <a:cs typeface="Arial Black"/>
              </a:rPr>
              <a:t>Car</a:t>
            </a:r>
            <a:r>
              <a:rPr sz="1600" spc="-135" dirty="0">
                <a:latin typeface="Arial Black"/>
                <a:cs typeface="Arial Black"/>
              </a:rPr>
              <a:t> </a:t>
            </a:r>
            <a:r>
              <a:rPr sz="1600" spc="-75" dirty="0">
                <a:latin typeface="Arial Black"/>
                <a:cs typeface="Arial Black"/>
              </a:rPr>
              <a:t>Model</a:t>
            </a:r>
            <a:r>
              <a:rPr sz="1600" spc="-130" dirty="0">
                <a:latin typeface="Arial Black"/>
                <a:cs typeface="Arial Black"/>
              </a:rPr>
              <a:t> </a:t>
            </a:r>
            <a:r>
              <a:rPr sz="1600" spc="-65" dirty="0">
                <a:latin typeface="Arial Black"/>
                <a:cs typeface="Arial Black"/>
              </a:rPr>
              <a:t>to</a:t>
            </a:r>
            <a:r>
              <a:rPr sz="1600" spc="-130" dirty="0">
                <a:latin typeface="Arial Black"/>
                <a:cs typeface="Arial Black"/>
              </a:rPr>
              <a:t> </a:t>
            </a:r>
            <a:r>
              <a:rPr sz="1600" spc="-20" dirty="0">
                <a:latin typeface="Arial Black"/>
                <a:cs typeface="Arial Black"/>
              </a:rPr>
              <a:t>Car:</a:t>
            </a:r>
            <a:endParaRPr sz="1600" dirty="0">
              <a:latin typeface="Arial Black"/>
              <a:cs typeface="Arial Black"/>
            </a:endParaRPr>
          </a:p>
          <a:p>
            <a:pPr marL="703580">
              <a:lnSpc>
                <a:spcPct val="100000"/>
              </a:lnSpc>
              <a:spcBef>
                <a:spcPts val="254"/>
              </a:spcBef>
            </a:pPr>
            <a:r>
              <a:rPr sz="1600" spc="-60" dirty="0">
                <a:latin typeface="Arial Black"/>
                <a:cs typeface="Arial Black"/>
              </a:rPr>
              <a:t>One-</a:t>
            </a:r>
            <a:r>
              <a:rPr sz="1600" spc="-25" dirty="0">
                <a:latin typeface="Arial Black"/>
                <a:cs typeface="Arial Black"/>
              </a:rPr>
              <a:t>to-</a:t>
            </a:r>
            <a:r>
              <a:rPr sz="1600" spc="-95" dirty="0">
                <a:latin typeface="Arial Black"/>
                <a:cs typeface="Arial Black"/>
              </a:rPr>
              <a:t>Many:</a:t>
            </a:r>
            <a:r>
              <a:rPr sz="1600" spc="-130" dirty="0">
                <a:latin typeface="Arial Black"/>
                <a:cs typeface="Arial Black"/>
              </a:rPr>
              <a:t> </a:t>
            </a:r>
            <a:r>
              <a:rPr sz="1600" spc="-229" dirty="0">
                <a:latin typeface="Arial Black"/>
                <a:cs typeface="Arial Black"/>
              </a:rPr>
              <a:t>1</a:t>
            </a:r>
            <a:r>
              <a:rPr sz="1600" spc="-125" dirty="0">
                <a:latin typeface="Arial Black"/>
                <a:cs typeface="Arial Black"/>
              </a:rPr>
              <a:t> Car</a:t>
            </a:r>
            <a:r>
              <a:rPr sz="1600" spc="-130" dirty="0">
                <a:latin typeface="Arial Black"/>
                <a:cs typeface="Arial Black"/>
              </a:rPr>
              <a:t> </a:t>
            </a:r>
            <a:r>
              <a:rPr sz="1600" spc="-75" dirty="0">
                <a:latin typeface="Arial Black"/>
                <a:cs typeface="Arial Black"/>
              </a:rPr>
              <a:t>Model</a:t>
            </a:r>
            <a:r>
              <a:rPr sz="1600" spc="-125" dirty="0">
                <a:latin typeface="Arial Black"/>
                <a:cs typeface="Arial Black"/>
              </a:rPr>
              <a:t> </a:t>
            </a:r>
            <a:r>
              <a:rPr sz="1600" spc="-530" dirty="0">
                <a:latin typeface="Arial Black"/>
                <a:cs typeface="Arial Black"/>
              </a:rPr>
              <a:t>→</a:t>
            </a:r>
            <a:r>
              <a:rPr sz="1600" spc="-125" dirty="0">
                <a:latin typeface="Arial Black"/>
                <a:cs typeface="Arial Black"/>
              </a:rPr>
              <a:t> </a:t>
            </a:r>
            <a:r>
              <a:rPr sz="1600" spc="-90" dirty="0">
                <a:latin typeface="Arial Black"/>
                <a:cs typeface="Arial Black"/>
              </a:rPr>
              <a:t>Many</a:t>
            </a:r>
            <a:r>
              <a:rPr sz="1600" spc="-130" dirty="0">
                <a:latin typeface="Arial Black"/>
                <a:cs typeface="Arial Black"/>
              </a:rPr>
              <a:t> </a:t>
            </a:r>
            <a:r>
              <a:rPr sz="1600" spc="-20" dirty="0">
                <a:latin typeface="Arial Black"/>
                <a:cs typeface="Arial Black"/>
              </a:rPr>
              <a:t>Cars</a:t>
            </a:r>
            <a:endParaRPr sz="1600" dirty="0">
              <a:latin typeface="Arial Black"/>
              <a:cs typeface="Arial Black"/>
            </a:endParaRPr>
          </a:p>
          <a:p>
            <a:pPr marL="358140" indent="-205104">
              <a:lnSpc>
                <a:spcPct val="100000"/>
              </a:lnSpc>
              <a:spcBef>
                <a:spcPts val="254"/>
              </a:spcBef>
              <a:buFont typeface="Arial MT"/>
              <a:buAutoNum type="arabicPeriod" startAt="9"/>
              <a:tabLst>
                <a:tab pos="358140" algn="l"/>
              </a:tabLst>
            </a:pPr>
            <a:r>
              <a:rPr sz="1600" spc="-125" dirty="0">
                <a:latin typeface="Arial Black"/>
                <a:cs typeface="Arial Black"/>
              </a:rPr>
              <a:t>Car</a:t>
            </a:r>
            <a:r>
              <a:rPr sz="1600" spc="-140" dirty="0">
                <a:latin typeface="Arial Black"/>
                <a:cs typeface="Arial Black"/>
              </a:rPr>
              <a:t> </a:t>
            </a:r>
            <a:r>
              <a:rPr sz="1600" spc="-65" dirty="0">
                <a:latin typeface="Arial Black"/>
                <a:cs typeface="Arial Black"/>
              </a:rPr>
              <a:t>to</a:t>
            </a:r>
            <a:r>
              <a:rPr sz="1600" spc="-140" dirty="0">
                <a:latin typeface="Arial Black"/>
                <a:cs typeface="Arial Black"/>
              </a:rPr>
              <a:t> </a:t>
            </a:r>
            <a:r>
              <a:rPr sz="1600" spc="-20" dirty="0">
                <a:latin typeface="Arial Black"/>
                <a:cs typeface="Arial Black"/>
              </a:rPr>
              <a:t>Insurance:</a:t>
            </a:r>
            <a:endParaRPr sz="1600" dirty="0">
              <a:latin typeface="Arial Black"/>
              <a:cs typeface="Arial Black"/>
            </a:endParaRPr>
          </a:p>
          <a:p>
            <a:pPr marL="703580">
              <a:lnSpc>
                <a:spcPct val="100000"/>
              </a:lnSpc>
              <a:spcBef>
                <a:spcPts val="254"/>
              </a:spcBef>
            </a:pPr>
            <a:r>
              <a:rPr sz="1600" spc="-60" dirty="0">
                <a:latin typeface="Arial Black"/>
                <a:cs typeface="Arial Black"/>
              </a:rPr>
              <a:t>One-</a:t>
            </a:r>
            <a:r>
              <a:rPr sz="1600" spc="-25" dirty="0">
                <a:latin typeface="Arial Black"/>
                <a:cs typeface="Arial Black"/>
              </a:rPr>
              <a:t>to-</a:t>
            </a:r>
            <a:r>
              <a:rPr sz="1600" spc="-105" dirty="0">
                <a:latin typeface="Arial Black"/>
                <a:cs typeface="Arial Black"/>
              </a:rPr>
              <a:t>One:</a:t>
            </a:r>
            <a:r>
              <a:rPr sz="1600" spc="-135" dirty="0">
                <a:latin typeface="Arial Black"/>
                <a:cs typeface="Arial Black"/>
              </a:rPr>
              <a:t> </a:t>
            </a:r>
            <a:r>
              <a:rPr sz="1600" spc="-229" dirty="0">
                <a:latin typeface="Arial Black"/>
                <a:cs typeface="Arial Black"/>
              </a:rPr>
              <a:t>1</a:t>
            </a:r>
            <a:r>
              <a:rPr sz="1600" spc="-135" dirty="0">
                <a:latin typeface="Arial Black"/>
                <a:cs typeface="Arial Black"/>
              </a:rPr>
              <a:t> </a:t>
            </a:r>
            <a:r>
              <a:rPr sz="1600" spc="-125" dirty="0">
                <a:latin typeface="Arial Black"/>
                <a:cs typeface="Arial Black"/>
              </a:rPr>
              <a:t>Car</a:t>
            </a:r>
            <a:r>
              <a:rPr sz="1600" spc="-140" dirty="0">
                <a:latin typeface="Arial Black"/>
                <a:cs typeface="Arial Black"/>
              </a:rPr>
              <a:t> </a:t>
            </a:r>
            <a:r>
              <a:rPr sz="1600" spc="-530" dirty="0">
                <a:latin typeface="Arial Black"/>
                <a:cs typeface="Arial Black"/>
              </a:rPr>
              <a:t>→</a:t>
            </a:r>
            <a:r>
              <a:rPr sz="1600" spc="-135" dirty="0">
                <a:latin typeface="Arial Black"/>
                <a:cs typeface="Arial Black"/>
              </a:rPr>
              <a:t> </a:t>
            </a:r>
            <a:r>
              <a:rPr sz="1600" spc="-229" dirty="0">
                <a:latin typeface="Arial Black"/>
                <a:cs typeface="Arial Black"/>
              </a:rPr>
              <a:t>1</a:t>
            </a:r>
            <a:r>
              <a:rPr sz="1600" spc="-135" dirty="0">
                <a:latin typeface="Arial Black"/>
                <a:cs typeface="Arial Black"/>
              </a:rPr>
              <a:t> </a:t>
            </a:r>
            <a:r>
              <a:rPr sz="1600" spc="-10" dirty="0">
                <a:latin typeface="Arial Black"/>
                <a:cs typeface="Arial Black"/>
              </a:rPr>
              <a:t>Insurance</a:t>
            </a:r>
            <a:endParaRPr sz="1600" dirty="0">
              <a:latin typeface="Arial Black"/>
              <a:cs typeface="Arial Black"/>
            </a:endParaRPr>
          </a:p>
          <a:p>
            <a:pPr marL="357505" indent="-324485">
              <a:lnSpc>
                <a:spcPct val="100000"/>
              </a:lnSpc>
              <a:spcBef>
                <a:spcPts val="254"/>
              </a:spcBef>
              <a:buFont typeface="Arial MT"/>
              <a:buAutoNum type="arabicPeriod" startAt="10"/>
              <a:tabLst>
                <a:tab pos="357505" algn="l"/>
              </a:tabLst>
            </a:pPr>
            <a:r>
              <a:rPr sz="1600" spc="-125" dirty="0">
                <a:latin typeface="Arial Black"/>
                <a:cs typeface="Arial Black"/>
              </a:rPr>
              <a:t>Car</a:t>
            </a:r>
            <a:r>
              <a:rPr sz="1600" spc="-130" dirty="0">
                <a:latin typeface="Arial Black"/>
                <a:cs typeface="Arial Black"/>
              </a:rPr>
              <a:t> </a:t>
            </a:r>
            <a:r>
              <a:rPr sz="1600" spc="-65" dirty="0">
                <a:latin typeface="Arial Black"/>
                <a:cs typeface="Arial Black"/>
              </a:rPr>
              <a:t>to</a:t>
            </a:r>
            <a:r>
              <a:rPr sz="1600" spc="-130" dirty="0">
                <a:latin typeface="Arial Black"/>
                <a:cs typeface="Arial Black"/>
              </a:rPr>
              <a:t> </a:t>
            </a:r>
            <a:r>
              <a:rPr sz="1600" spc="-140" dirty="0">
                <a:latin typeface="Arial Black"/>
                <a:cs typeface="Arial Black"/>
              </a:rPr>
              <a:t>Damage</a:t>
            </a:r>
            <a:r>
              <a:rPr sz="1600" spc="-130" dirty="0">
                <a:latin typeface="Arial Black"/>
                <a:cs typeface="Arial Black"/>
              </a:rPr>
              <a:t> </a:t>
            </a:r>
            <a:r>
              <a:rPr sz="1600" spc="-10" dirty="0">
                <a:latin typeface="Arial Black"/>
                <a:cs typeface="Arial Black"/>
              </a:rPr>
              <a:t>Report:</a:t>
            </a:r>
            <a:endParaRPr sz="1600" dirty="0">
              <a:latin typeface="Arial Black"/>
              <a:cs typeface="Arial Black"/>
            </a:endParaRPr>
          </a:p>
          <a:p>
            <a:pPr marL="703580">
              <a:lnSpc>
                <a:spcPct val="100000"/>
              </a:lnSpc>
              <a:spcBef>
                <a:spcPts val="254"/>
              </a:spcBef>
            </a:pPr>
            <a:r>
              <a:rPr sz="1600" spc="-60" dirty="0">
                <a:latin typeface="Arial Black"/>
                <a:cs typeface="Arial Black"/>
              </a:rPr>
              <a:t>One-</a:t>
            </a:r>
            <a:r>
              <a:rPr sz="1600" spc="-25" dirty="0">
                <a:latin typeface="Arial Black"/>
                <a:cs typeface="Arial Black"/>
              </a:rPr>
              <a:t>to-</a:t>
            </a:r>
            <a:r>
              <a:rPr sz="1600" spc="-95" dirty="0">
                <a:latin typeface="Arial Black"/>
                <a:cs typeface="Arial Black"/>
              </a:rPr>
              <a:t>Many:</a:t>
            </a:r>
            <a:r>
              <a:rPr sz="1600" spc="-130" dirty="0">
                <a:latin typeface="Arial Black"/>
                <a:cs typeface="Arial Black"/>
              </a:rPr>
              <a:t> </a:t>
            </a:r>
            <a:r>
              <a:rPr sz="1600" spc="-229" dirty="0">
                <a:latin typeface="Arial Black"/>
                <a:cs typeface="Arial Black"/>
              </a:rPr>
              <a:t>1</a:t>
            </a:r>
            <a:r>
              <a:rPr sz="1600" spc="-125" dirty="0">
                <a:latin typeface="Arial Black"/>
                <a:cs typeface="Arial Black"/>
              </a:rPr>
              <a:t> Car </a:t>
            </a:r>
            <a:r>
              <a:rPr sz="1600" spc="-530" dirty="0">
                <a:latin typeface="Arial Black"/>
                <a:cs typeface="Arial Black"/>
              </a:rPr>
              <a:t>→</a:t>
            </a:r>
            <a:r>
              <a:rPr sz="1600" spc="-125" dirty="0">
                <a:latin typeface="Arial Black"/>
                <a:cs typeface="Arial Black"/>
              </a:rPr>
              <a:t> </a:t>
            </a:r>
            <a:r>
              <a:rPr sz="1600" spc="-90" dirty="0">
                <a:latin typeface="Arial Black"/>
                <a:cs typeface="Arial Black"/>
              </a:rPr>
              <a:t>Many</a:t>
            </a:r>
            <a:r>
              <a:rPr sz="1600" spc="-130" dirty="0">
                <a:latin typeface="Arial Black"/>
                <a:cs typeface="Arial Black"/>
              </a:rPr>
              <a:t> </a:t>
            </a:r>
            <a:r>
              <a:rPr sz="1600" spc="-140" dirty="0">
                <a:latin typeface="Arial Black"/>
                <a:cs typeface="Arial Black"/>
              </a:rPr>
              <a:t>Damage</a:t>
            </a:r>
            <a:r>
              <a:rPr sz="1600" spc="-125" dirty="0">
                <a:latin typeface="Arial Black"/>
                <a:cs typeface="Arial Black"/>
              </a:rPr>
              <a:t> </a:t>
            </a:r>
            <a:r>
              <a:rPr sz="1600" spc="-10" dirty="0">
                <a:latin typeface="Arial Black"/>
                <a:cs typeface="Arial Black"/>
              </a:rPr>
              <a:t>Reports</a:t>
            </a:r>
            <a:endParaRPr sz="1600" dirty="0">
              <a:latin typeface="Arial Black"/>
              <a:cs typeface="Arial Black"/>
            </a:endParaRPr>
          </a:p>
          <a:p>
            <a:pPr marL="357505" indent="-295275">
              <a:lnSpc>
                <a:spcPct val="100000"/>
              </a:lnSpc>
              <a:spcBef>
                <a:spcPts val="259"/>
              </a:spcBef>
              <a:buFont typeface="Arial MT"/>
              <a:buAutoNum type="arabicPeriod" startAt="11"/>
              <a:tabLst>
                <a:tab pos="357505" algn="l"/>
              </a:tabLst>
            </a:pPr>
            <a:r>
              <a:rPr sz="1600" spc="-125" dirty="0">
                <a:latin typeface="Arial Black"/>
                <a:cs typeface="Arial Black"/>
              </a:rPr>
              <a:t>Car</a:t>
            </a:r>
            <a:r>
              <a:rPr sz="1600" spc="-140" dirty="0">
                <a:latin typeface="Arial Black"/>
                <a:cs typeface="Arial Black"/>
              </a:rPr>
              <a:t> </a:t>
            </a:r>
            <a:r>
              <a:rPr sz="1600" spc="-65" dirty="0">
                <a:latin typeface="Arial Black"/>
                <a:cs typeface="Arial Black"/>
              </a:rPr>
              <a:t>to</a:t>
            </a:r>
            <a:r>
              <a:rPr sz="1600" spc="-140" dirty="0">
                <a:latin typeface="Arial Black"/>
                <a:cs typeface="Arial Black"/>
              </a:rPr>
              <a:t> </a:t>
            </a:r>
            <a:r>
              <a:rPr sz="1600" spc="-25" dirty="0">
                <a:latin typeface="Arial Black"/>
                <a:cs typeface="Arial Black"/>
              </a:rPr>
              <a:t>Maintenance:</a:t>
            </a:r>
            <a:endParaRPr sz="1600" dirty="0">
              <a:latin typeface="Arial Black"/>
              <a:cs typeface="Arial Black"/>
            </a:endParaRPr>
          </a:p>
          <a:p>
            <a:pPr marL="703580">
              <a:lnSpc>
                <a:spcPct val="100000"/>
              </a:lnSpc>
              <a:spcBef>
                <a:spcPts val="254"/>
              </a:spcBef>
            </a:pPr>
            <a:r>
              <a:rPr sz="1600" spc="-60" dirty="0">
                <a:latin typeface="Arial Black"/>
                <a:cs typeface="Arial Black"/>
              </a:rPr>
              <a:t>One-</a:t>
            </a:r>
            <a:r>
              <a:rPr sz="1600" spc="-25" dirty="0">
                <a:latin typeface="Arial Black"/>
                <a:cs typeface="Arial Black"/>
              </a:rPr>
              <a:t>to-</a:t>
            </a:r>
            <a:r>
              <a:rPr sz="1600" spc="-95" dirty="0">
                <a:latin typeface="Arial Black"/>
                <a:cs typeface="Arial Black"/>
              </a:rPr>
              <a:t>Many:</a:t>
            </a:r>
            <a:r>
              <a:rPr sz="1600" spc="-125" dirty="0">
                <a:latin typeface="Arial Black"/>
                <a:cs typeface="Arial Black"/>
              </a:rPr>
              <a:t> </a:t>
            </a:r>
            <a:r>
              <a:rPr sz="1600" spc="-229" dirty="0">
                <a:latin typeface="Arial Black"/>
                <a:cs typeface="Arial Black"/>
              </a:rPr>
              <a:t>1</a:t>
            </a:r>
            <a:r>
              <a:rPr sz="1600" spc="-120" dirty="0">
                <a:latin typeface="Arial Black"/>
                <a:cs typeface="Arial Black"/>
              </a:rPr>
              <a:t> </a:t>
            </a:r>
            <a:r>
              <a:rPr sz="1600" spc="-125" dirty="0">
                <a:latin typeface="Arial Black"/>
                <a:cs typeface="Arial Black"/>
              </a:rPr>
              <a:t>Car</a:t>
            </a:r>
            <a:r>
              <a:rPr sz="1600" spc="-120" dirty="0">
                <a:latin typeface="Arial Black"/>
                <a:cs typeface="Arial Black"/>
              </a:rPr>
              <a:t> </a:t>
            </a:r>
            <a:r>
              <a:rPr sz="1600" spc="-530" dirty="0">
                <a:latin typeface="Arial Black"/>
                <a:cs typeface="Arial Black"/>
              </a:rPr>
              <a:t>→</a:t>
            </a:r>
            <a:r>
              <a:rPr sz="1600" spc="-120" dirty="0">
                <a:latin typeface="Arial Black"/>
                <a:cs typeface="Arial Black"/>
              </a:rPr>
              <a:t> </a:t>
            </a:r>
            <a:r>
              <a:rPr sz="1600" spc="-90" dirty="0">
                <a:latin typeface="Arial Black"/>
                <a:cs typeface="Arial Black"/>
              </a:rPr>
              <a:t>Many</a:t>
            </a:r>
            <a:r>
              <a:rPr sz="1600" spc="-120" dirty="0">
                <a:latin typeface="Arial Black"/>
                <a:cs typeface="Arial Black"/>
              </a:rPr>
              <a:t> </a:t>
            </a:r>
            <a:r>
              <a:rPr sz="1600" spc="-110" dirty="0">
                <a:latin typeface="Arial Black"/>
                <a:cs typeface="Arial Black"/>
              </a:rPr>
              <a:t>Maintenance</a:t>
            </a:r>
            <a:r>
              <a:rPr sz="1600" spc="-120" dirty="0">
                <a:latin typeface="Arial Black"/>
                <a:cs typeface="Arial Black"/>
              </a:rPr>
              <a:t> </a:t>
            </a:r>
            <a:r>
              <a:rPr sz="1600" spc="-10" dirty="0">
                <a:latin typeface="Arial Black"/>
                <a:cs typeface="Arial Black"/>
              </a:rPr>
              <a:t>Records</a:t>
            </a:r>
            <a:endParaRPr sz="1600" dirty="0">
              <a:latin typeface="Arial Black"/>
              <a:cs typeface="Arial Black"/>
            </a:endParaRPr>
          </a:p>
          <a:p>
            <a:pPr marL="357505" indent="-295275">
              <a:lnSpc>
                <a:spcPct val="100000"/>
              </a:lnSpc>
              <a:spcBef>
                <a:spcPts val="254"/>
              </a:spcBef>
              <a:buFont typeface="Arial MT"/>
              <a:buAutoNum type="arabicPeriod" startAt="12"/>
              <a:tabLst>
                <a:tab pos="357505" algn="l"/>
              </a:tabLst>
            </a:pPr>
            <a:r>
              <a:rPr sz="1600" spc="-100" dirty="0">
                <a:latin typeface="Arial Black"/>
                <a:cs typeface="Arial Black"/>
              </a:rPr>
              <a:t>Discount</a:t>
            </a:r>
            <a:r>
              <a:rPr sz="1600" spc="-125" dirty="0">
                <a:latin typeface="Arial Black"/>
                <a:cs typeface="Arial Black"/>
              </a:rPr>
              <a:t> </a:t>
            </a:r>
            <a:r>
              <a:rPr sz="1600" spc="-65" dirty="0">
                <a:latin typeface="Arial Black"/>
                <a:cs typeface="Arial Black"/>
              </a:rPr>
              <a:t>to</a:t>
            </a:r>
            <a:r>
              <a:rPr sz="1600" spc="-125" dirty="0">
                <a:latin typeface="Arial Black"/>
                <a:cs typeface="Arial Black"/>
              </a:rPr>
              <a:t> </a:t>
            </a:r>
            <a:r>
              <a:rPr sz="1600" spc="-25" dirty="0">
                <a:latin typeface="Arial Black"/>
                <a:cs typeface="Arial Black"/>
              </a:rPr>
              <a:t>Reservation:</a:t>
            </a:r>
            <a:endParaRPr sz="1600" dirty="0">
              <a:latin typeface="Arial Black"/>
              <a:cs typeface="Arial Black"/>
            </a:endParaRPr>
          </a:p>
          <a:p>
            <a:pPr marL="703580">
              <a:lnSpc>
                <a:spcPct val="100000"/>
              </a:lnSpc>
              <a:spcBef>
                <a:spcPts val="254"/>
              </a:spcBef>
            </a:pPr>
            <a:r>
              <a:rPr sz="1600" spc="-60" dirty="0">
                <a:latin typeface="Arial Black"/>
                <a:cs typeface="Arial Black"/>
              </a:rPr>
              <a:t>One-</a:t>
            </a:r>
            <a:r>
              <a:rPr sz="1600" spc="-25" dirty="0">
                <a:latin typeface="Arial Black"/>
                <a:cs typeface="Arial Black"/>
              </a:rPr>
              <a:t>to-</a:t>
            </a:r>
            <a:r>
              <a:rPr sz="1600" spc="-95" dirty="0">
                <a:latin typeface="Arial Black"/>
                <a:cs typeface="Arial Black"/>
              </a:rPr>
              <a:t>Many:</a:t>
            </a:r>
            <a:r>
              <a:rPr sz="1600" spc="-120" dirty="0">
                <a:latin typeface="Arial Black"/>
                <a:cs typeface="Arial Black"/>
              </a:rPr>
              <a:t> </a:t>
            </a:r>
            <a:r>
              <a:rPr sz="1600" spc="-229" dirty="0">
                <a:latin typeface="Arial Black"/>
                <a:cs typeface="Arial Black"/>
              </a:rPr>
              <a:t>1</a:t>
            </a:r>
            <a:r>
              <a:rPr sz="1600" spc="-120" dirty="0">
                <a:latin typeface="Arial Black"/>
                <a:cs typeface="Arial Black"/>
              </a:rPr>
              <a:t> </a:t>
            </a:r>
            <a:r>
              <a:rPr sz="1600" spc="-100" dirty="0">
                <a:latin typeface="Arial Black"/>
                <a:cs typeface="Arial Black"/>
              </a:rPr>
              <a:t>Discount</a:t>
            </a:r>
            <a:r>
              <a:rPr sz="1600" spc="-114" dirty="0">
                <a:latin typeface="Arial Black"/>
                <a:cs typeface="Arial Black"/>
              </a:rPr>
              <a:t> </a:t>
            </a:r>
            <a:r>
              <a:rPr sz="1600" spc="-530" dirty="0">
                <a:latin typeface="Arial Black"/>
                <a:cs typeface="Arial Black"/>
              </a:rPr>
              <a:t>→</a:t>
            </a:r>
            <a:r>
              <a:rPr sz="1600" spc="-120" dirty="0">
                <a:latin typeface="Arial Black"/>
                <a:cs typeface="Arial Black"/>
              </a:rPr>
              <a:t> </a:t>
            </a:r>
            <a:r>
              <a:rPr sz="1600" spc="-90" dirty="0">
                <a:latin typeface="Arial Black"/>
                <a:cs typeface="Arial Black"/>
              </a:rPr>
              <a:t>Many</a:t>
            </a:r>
            <a:r>
              <a:rPr sz="1600" spc="-120" dirty="0">
                <a:latin typeface="Arial Black"/>
                <a:cs typeface="Arial Black"/>
              </a:rPr>
              <a:t> Reservations</a:t>
            </a:r>
            <a:r>
              <a:rPr sz="1600" spc="-114" dirty="0">
                <a:latin typeface="Arial Black"/>
                <a:cs typeface="Arial Black"/>
              </a:rPr>
              <a:t> </a:t>
            </a:r>
            <a:r>
              <a:rPr sz="1600" spc="-60" dirty="0">
                <a:latin typeface="Arial Black"/>
                <a:cs typeface="Arial Black"/>
              </a:rPr>
              <a:t>(if</a:t>
            </a:r>
            <a:r>
              <a:rPr sz="1600" spc="-120" dirty="0">
                <a:latin typeface="Arial Black"/>
                <a:cs typeface="Arial Black"/>
              </a:rPr>
              <a:t> </a:t>
            </a:r>
            <a:r>
              <a:rPr sz="1600" spc="-10" dirty="0">
                <a:latin typeface="Arial Black"/>
                <a:cs typeface="Arial Black"/>
              </a:rPr>
              <a:t>applicable)</a:t>
            </a:r>
            <a:endParaRPr sz="1600" dirty="0">
              <a:latin typeface="Arial Black"/>
              <a:cs typeface="Arial Black"/>
            </a:endParaRPr>
          </a:p>
          <a:p>
            <a:pPr marL="356870" indent="-299085">
              <a:lnSpc>
                <a:spcPct val="100000"/>
              </a:lnSpc>
              <a:spcBef>
                <a:spcPts val="254"/>
              </a:spcBef>
              <a:buFont typeface="Arial MT"/>
              <a:buAutoNum type="arabicPeriod" startAt="13"/>
              <a:tabLst>
                <a:tab pos="356870" algn="l"/>
              </a:tabLst>
            </a:pPr>
            <a:r>
              <a:rPr sz="1600" spc="-110" dirty="0">
                <a:latin typeface="Arial Black"/>
                <a:cs typeface="Arial Black"/>
              </a:rPr>
              <a:t>Customer</a:t>
            </a:r>
            <a:r>
              <a:rPr sz="1600" spc="-125" dirty="0">
                <a:latin typeface="Arial Black"/>
                <a:cs typeface="Arial Black"/>
              </a:rPr>
              <a:t> </a:t>
            </a:r>
            <a:r>
              <a:rPr sz="1600" spc="-65" dirty="0">
                <a:latin typeface="Arial Black"/>
                <a:cs typeface="Arial Black"/>
              </a:rPr>
              <a:t>to</a:t>
            </a:r>
            <a:r>
              <a:rPr sz="1600" spc="-120" dirty="0">
                <a:latin typeface="Arial Black"/>
                <a:cs typeface="Arial Black"/>
              </a:rPr>
              <a:t> </a:t>
            </a:r>
            <a:r>
              <a:rPr sz="1600" spc="-20" dirty="0">
                <a:latin typeface="Arial Black"/>
                <a:cs typeface="Arial Black"/>
              </a:rPr>
              <a:t>Feedback:</a:t>
            </a:r>
            <a:endParaRPr sz="1600" dirty="0">
              <a:latin typeface="Arial Black"/>
              <a:cs typeface="Arial Black"/>
            </a:endParaRPr>
          </a:p>
          <a:p>
            <a:pPr marL="703580">
              <a:lnSpc>
                <a:spcPct val="100000"/>
              </a:lnSpc>
              <a:spcBef>
                <a:spcPts val="259"/>
              </a:spcBef>
            </a:pPr>
            <a:r>
              <a:rPr sz="1600" spc="-60" dirty="0">
                <a:latin typeface="Arial Black"/>
                <a:cs typeface="Arial Black"/>
              </a:rPr>
              <a:t>One-</a:t>
            </a:r>
            <a:r>
              <a:rPr sz="1600" spc="-25" dirty="0">
                <a:latin typeface="Arial Black"/>
                <a:cs typeface="Arial Black"/>
              </a:rPr>
              <a:t>to-</a:t>
            </a:r>
            <a:r>
              <a:rPr sz="1600" spc="-95" dirty="0">
                <a:latin typeface="Arial Black"/>
                <a:cs typeface="Arial Black"/>
              </a:rPr>
              <a:t>Many:</a:t>
            </a:r>
            <a:r>
              <a:rPr sz="1600" spc="-125" dirty="0">
                <a:latin typeface="Arial Black"/>
                <a:cs typeface="Arial Black"/>
              </a:rPr>
              <a:t> </a:t>
            </a:r>
            <a:r>
              <a:rPr sz="1600" spc="-229" dirty="0">
                <a:latin typeface="Arial Black"/>
                <a:cs typeface="Arial Black"/>
              </a:rPr>
              <a:t>1</a:t>
            </a:r>
            <a:r>
              <a:rPr sz="1600" spc="-120" dirty="0">
                <a:latin typeface="Arial Black"/>
                <a:cs typeface="Arial Black"/>
              </a:rPr>
              <a:t> </a:t>
            </a:r>
            <a:r>
              <a:rPr sz="1600" spc="-110" dirty="0">
                <a:latin typeface="Arial Black"/>
                <a:cs typeface="Arial Black"/>
              </a:rPr>
              <a:t>Customer</a:t>
            </a:r>
            <a:r>
              <a:rPr sz="1600" spc="-125" dirty="0">
                <a:latin typeface="Arial Black"/>
                <a:cs typeface="Arial Black"/>
              </a:rPr>
              <a:t> </a:t>
            </a:r>
            <a:r>
              <a:rPr sz="1600" spc="-530" dirty="0">
                <a:latin typeface="Arial Black"/>
                <a:cs typeface="Arial Black"/>
              </a:rPr>
              <a:t>→</a:t>
            </a:r>
            <a:r>
              <a:rPr sz="1600" spc="-120" dirty="0">
                <a:latin typeface="Arial Black"/>
                <a:cs typeface="Arial Black"/>
              </a:rPr>
              <a:t> </a:t>
            </a:r>
            <a:r>
              <a:rPr sz="1600" spc="-90" dirty="0">
                <a:latin typeface="Arial Black"/>
                <a:cs typeface="Arial Black"/>
              </a:rPr>
              <a:t>Many</a:t>
            </a:r>
            <a:r>
              <a:rPr sz="1600" spc="-125" dirty="0">
                <a:latin typeface="Arial Black"/>
                <a:cs typeface="Arial Black"/>
              </a:rPr>
              <a:t> </a:t>
            </a:r>
            <a:r>
              <a:rPr sz="1600" spc="-20" dirty="0">
                <a:latin typeface="Arial Black"/>
                <a:cs typeface="Arial Black"/>
              </a:rPr>
              <a:t>Feedbacks</a:t>
            </a:r>
            <a:endParaRPr sz="1600" dirty="0">
              <a:latin typeface="Arial Black"/>
              <a:cs typeface="Arial Black"/>
            </a:endParaRPr>
          </a:p>
          <a:p>
            <a:pPr marL="357505" indent="-304800">
              <a:lnSpc>
                <a:spcPct val="100000"/>
              </a:lnSpc>
              <a:spcBef>
                <a:spcPts val="254"/>
              </a:spcBef>
              <a:buFont typeface="Arial MT"/>
              <a:buAutoNum type="arabicPeriod" startAt="14"/>
              <a:tabLst>
                <a:tab pos="357505" algn="l"/>
              </a:tabLst>
            </a:pPr>
            <a:r>
              <a:rPr sz="1600" spc="-125" dirty="0">
                <a:latin typeface="Arial Black"/>
                <a:cs typeface="Arial Black"/>
              </a:rPr>
              <a:t>Car</a:t>
            </a:r>
            <a:r>
              <a:rPr sz="1600" spc="-140" dirty="0">
                <a:latin typeface="Arial Black"/>
                <a:cs typeface="Arial Black"/>
              </a:rPr>
              <a:t> </a:t>
            </a:r>
            <a:r>
              <a:rPr sz="1600" spc="-65" dirty="0">
                <a:latin typeface="Arial Black"/>
                <a:cs typeface="Arial Black"/>
              </a:rPr>
              <a:t>to</a:t>
            </a:r>
            <a:r>
              <a:rPr sz="1600" spc="-140" dirty="0">
                <a:latin typeface="Arial Black"/>
                <a:cs typeface="Arial Black"/>
              </a:rPr>
              <a:t> </a:t>
            </a:r>
            <a:r>
              <a:rPr sz="1600" spc="-20" dirty="0">
                <a:latin typeface="Arial Black"/>
                <a:cs typeface="Arial Black"/>
              </a:rPr>
              <a:t>Feedback:</a:t>
            </a:r>
            <a:endParaRPr sz="1600" dirty="0">
              <a:latin typeface="Arial Black"/>
              <a:cs typeface="Arial Black"/>
            </a:endParaRPr>
          </a:p>
          <a:p>
            <a:pPr marL="703580">
              <a:lnSpc>
                <a:spcPct val="100000"/>
              </a:lnSpc>
              <a:spcBef>
                <a:spcPts val="254"/>
              </a:spcBef>
            </a:pPr>
            <a:r>
              <a:rPr sz="1600" spc="-60" dirty="0">
                <a:latin typeface="Arial Black"/>
                <a:cs typeface="Arial Black"/>
              </a:rPr>
              <a:t>One-</a:t>
            </a:r>
            <a:r>
              <a:rPr sz="1600" spc="-25" dirty="0">
                <a:latin typeface="Arial Black"/>
                <a:cs typeface="Arial Black"/>
              </a:rPr>
              <a:t>to-</a:t>
            </a:r>
            <a:r>
              <a:rPr sz="1600" spc="-95" dirty="0">
                <a:latin typeface="Arial Black"/>
                <a:cs typeface="Arial Black"/>
              </a:rPr>
              <a:t>Many:</a:t>
            </a:r>
            <a:r>
              <a:rPr sz="1600" spc="-130" dirty="0">
                <a:latin typeface="Arial Black"/>
                <a:cs typeface="Arial Black"/>
              </a:rPr>
              <a:t> </a:t>
            </a:r>
            <a:r>
              <a:rPr sz="1600" spc="-229" dirty="0">
                <a:latin typeface="Arial Black"/>
                <a:cs typeface="Arial Black"/>
              </a:rPr>
              <a:t>1</a:t>
            </a:r>
            <a:r>
              <a:rPr sz="1600" spc="-130" dirty="0">
                <a:latin typeface="Arial Black"/>
                <a:cs typeface="Arial Black"/>
              </a:rPr>
              <a:t> </a:t>
            </a:r>
            <a:r>
              <a:rPr sz="1600" spc="-125" dirty="0">
                <a:latin typeface="Arial Black"/>
                <a:cs typeface="Arial Black"/>
              </a:rPr>
              <a:t>Car</a:t>
            </a:r>
            <a:r>
              <a:rPr sz="1600" spc="-130" dirty="0">
                <a:latin typeface="Arial Black"/>
                <a:cs typeface="Arial Black"/>
              </a:rPr>
              <a:t> </a:t>
            </a:r>
            <a:r>
              <a:rPr sz="1600" spc="-530" dirty="0">
                <a:latin typeface="Arial Black"/>
                <a:cs typeface="Arial Black"/>
              </a:rPr>
              <a:t>→</a:t>
            </a:r>
            <a:r>
              <a:rPr sz="1600" spc="-130" dirty="0">
                <a:latin typeface="Arial Black"/>
                <a:cs typeface="Arial Black"/>
              </a:rPr>
              <a:t> </a:t>
            </a:r>
            <a:r>
              <a:rPr sz="1600" spc="-90" dirty="0">
                <a:latin typeface="Arial Black"/>
                <a:cs typeface="Arial Black"/>
              </a:rPr>
              <a:t>Many</a:t>
            </a:r>
            <a:r>
              <a:rPr sz="1600" spc="-130" dirty="0">
                <a:latin typeface="Arial Black"/>
                <a:cs typeface="Arial Black"/>
              </a:rPr>
              <a:t> </a:t>
            </a:r>
            <a:r>
              <a:rPr sz="1600" spc="-25" dirty="0">
                <a:latin typeface="Arial Black"/>
                <a:cs typeface="Arial Black"/>
              </a:rPr>
              <a:t>Feedbacks</a:t>
            </a:r>
            <a:endParaRPr sz="1600" dirty="0">
              <a:latin typeface="Arial Black"/>
              <a:cs typeface="Arial Black"/>
            </a:endParaRPr>
          </a:p>
          <a:p>
            <a:pPr marL="356870" indent="-301625">
              <a:lnSpc>
                <a:spcPct val="100000"/>
              </a:lnSpc>
              <a:spcBef>
                <a:spcPts val="254"/>
              </a:spcBef>
              <a:buFont typeface="Arial MT"/>
              <a:buAutoNum type="arabicPeriod" startAt="15"/>
              <a:tabLst>
                <a:tab pos="356870" algn="l"/>
              </a:tabLst>
            </a:pPr>
            <a:r>
              <a:rPr sz="1600" spc="-125" dirty="0">
                <a:latin typeface="Arial Black"/>
                <a:cs typeface="Arial Black"/>
              </a:rPr>
              <a:t>Car </a:t>
            </a:r>
            <a:r>
              <a:rPr sz="1600" spc="-65" dirty="0">
                <a:latin typeface="Arial Black"/>
                <a:cs typeface="Arial Black"/>
              </a:rPr>
              <a:t>to</a:t>
            </a:r>
            <a:r>
              <a:rPr sz="1600" spc="-125" dirty="0">
                <a:latin typeface="Arial Black"/>
                <a:cs typeface="Arial Black"/>
              </a:rPr>
              <a:t> Vehicle </a:t>
            </a:r>
            <a:r>
              <a:rPr sz="1600" spc="-10" dirty="0">
                <a:latin typeface="Arial Black"/>
                <a:cs typeface="Arial Black"/>
              </a:rPr>
              <a:t>Availability:</a:t>
            </a:r>
            <a:endParaRPr sz="1600" dirty="0">
              <a:latin typeface="Arial Black"/>
              <a:cs typeface="Arial Black"/>
            </a:endParaRPr>
          </a:p>
          <a:p>
            <a:pPr marL="703580">
              <a:lnSpc>
                <a:spcPct val="100000"/>
              </a:lnSpc>
              <a:spcBef>
                <a:spcPts val="254"/>
              </a:spcBef>
            </a:pPr>
            <a:r>
              <a:rPr sz="1600" spc="-60" dirty="0">
                <a:latin typeface="Arial Black"/>
                <a:cs typeface="Arial Black"/>
              </a:rPr>
              <a:t>One-</a:t>
            </a:r>
            <a:r>
              <a:rPr sz="1600" spc="-25" dirty="0">
                <a:latin typeface="Arial Black"/>
                <a:cs typeface="Arial Black"/>
              </a:rPr>
              <a:t>to-</a:t>
            </a:r>
            <a:r>
              <a:rPr sz="1600" spc="-95" dirty="0">
                <a:latin typeface="Arial Black"/>
                <a:cs typeface="Arial Black"/>
              </a:rPr>
              <a:t>Many:</a:t>
            </a:r>
            <a:r>
              <a:rPr sz="1600" spc="-120" dirty="0">
                <a:latin typeface="Arial Black"/>
                <a:cs typeface="Arial Black"/>
              </a:rPr>
              <a:t> </a:t>
            </a:r>
            <a:r>
              <a:rPr sz="1600" spc="-229" dirty="0">
                <a:latin typeface="Arial Black"/>
                <a:cs typeface="Arial Black"/>
              </a:rPr>
              <a:t>1</a:t>
            </a:r>
            <a:r>
              <a:rPr sz="1600" spc="-120" dirty="0">
                <a:latin typeface="Arial Black"/>
                <a:cs typeface="Arial Black"/>
              </a:rPr>
              <a:t> </a:t>
            </a:r>
            <a:r>
              <a:rPr sz="1600" spc="-125" dirty="0">
                <a:latin typeface="Arial Black"/>
                <a:cs typeface="Arial Black"/>
              </a:rPr>
              <a:t>Car</a:t>
            </a:r>
            <a:r>
              <a:rPr sz="1600" spc="-114" dirty="0">
                <a:latin typeface="Arial Black"/>
                <a:cs typeface="Arial Black"/>
              </a:rPr>
              <a:t> </a:t>
            </a:r>
            <a:r>
              <a:rPr sz="1600" spc="-530" dirty="0">
                <a:latin typeface="Arial Black"/>
                <a:cs typeface="Arial Black"/>
              </a:rPr>
              <a:t>→</a:t>
            </a:r>
            <a:r>
              <a:rPr sz="1600" spc="-120" dirty="0">
                <a:latin typeface="Arial Black"/>
                <a:cs typeface="Arial Black"/>
              </a:rPr>
              <a:t> </a:t>
            </a:r>
            <a:r>
              <a:rPr sz="1600" spc="-90" dirty="0">
                <a:latin typeface="Arial Black"/>
                <a:cs typeface="Arial Black"/>
              </a:rPr>
              <a:t>Many</a:t>
            </a:r>
            <a:r>
              <a:rPr sz="1600" spc="-120" dirty="0">
                <a:latin typeface="Arial Black"/>
                <a:cs typeface="Arial Black"/>
              </a:rPr>
              <a:t> </a:t>
            </a:r>
            <a:r>
              <a:rPr sz="1600" spc="-125" dirty="0">
                <a:latin typeface="Arial Black"/>
                <a:cs typeface="Arial Black"/>
              </a:rPr>
              <a:t>Vehicle</a:t>
            </a:r>
            <a:r>
              <a:rPr sz="1600" spc="-114" dirty="0">
                <a:latin typeface="Arial Black"/>
                <a:cs typeface="Arial Black"/>
              </a:rPr>
              <a:t> </a:t>
            </a:r>
            <a:r>
              <a:rPr sz="1600" spc="-90" dirty="0">
                <a:latin typeface="Arial Black"/>
                <a:cs typeface="Arial Black"/>
              </a:rPr>
              <a:t>Availability</a:t>
            </a:r>
            <a:r>
              <a:rPr sz="1600" spc="-120" dirty="0">
                <a:latin typeface="Arial Black"/>
                <a:cs typeface="Arial Black"/>
              </a:rPr>
              <a:t> </a:t>
            </a:r>
            <a:r>
              <a:rPr sz="1600" spc="-10" dirty="0">
                <a:latin typeface="Arial Black"/>
                <a:cs typeface="Arial Black"/>
              </a:rPr>
              <a:t>Records</a:t>
            </a:r>
            <a:endParaRPr sz="1600" dirty="0">
              <a:latin typeface="Arial Black"/>
              <a:cs typeface="Arial Black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7246600" y="9232962"/>
            <a:ext cx="18923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114" dirty="0">
                <a:latin typeface="Arial MT"/>
                <a:cs typeface="Arial MT"/>
              </a:rPr>
              <a:t>6</a:t>
            </a:r>
            <a:endParaRPr sz="20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CD3699-0845-1F24-1545-07B9B9258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5200" y="495300"/>
            <a:ext cx="11277600" cy="1000274"/>
          </a:xfrm>
        </p:spPr>
        <p:txBody>
          <a:bodyPr/>
          <a:lstStyle/>
          <a:p>
            <a:pPr algn="ctr"/>
            <a:r>
              <a:rPr lang="en-IN" dirty="0"/>
              <a:t>Customer Table Creation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964A40-4B6C-3401-0486-018F472CB6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0" y="2528788"/>
            <a:ext cx="10072782" cy="5229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5091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FFEB83-3F7F-DFC4-37AC-1B66BACCD7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FDA356-DAC2-611A-41AB-CFEEBA02D9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5200" y="495300"/>
            <a:ext cx="11277600" cy="1000274"/>
          </a:xfrm>
        </p:spPr>
        <p:txBody>
          <a:bodyPr/>
          <a:lstStyle/>
          <a:p>
            <a:pPr algn="ctr"/>
            <a:r>
              <a:rPr lang="en-IN" dirty="0"/>
              <a:t>Reservation Table Creation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BD293C-56BF-B320-AE96-EB3DCCCE6C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8329" y="3009900"/>
            <a:ext cx="12973959" cy="4767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4473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FA7F3A-518F-D246-7E6E-BA3B14314F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0C76FD-1BC5-DFE8-7C18-EACA53D171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5200" y="495300"/>
            <a:ext cx="11277600" cy="1000274"/>
          </a:xfrm>
        </p:spPr>
        <p:txBody>
          <a:bodyPr/>
          <a:lstStyle/>
          <a:p>
            <a:pPr algn="ctr"/>
            <a:r>
              <a:rPr lang="en-IN" dirty="0"/>
              <a:t>Rent Table Creation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5188D7-4D5E-E711-4568-DA4296CCDC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5200" y="2247900"/>
            <a:ext cx="11483929" cy="5043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74881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9232</TotalTime>
  <Words>1405</Words>
  <Application>Microsoft Office PowerPoint</Application>
  <PresentationFormat>Custom</PresentationFormat>
  <Paragraphs>165</Paragraphs>
  <Slides>53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64" baseType="lpstr">
      <vt:lpstr>Arial</vt:lpstr>
      <vt:lpstr>Arial Black</vt:lpstr>
      <vt:lpstr>Arial MT</vt:lpstr>
      <vt:lpstr>Arial Unicode MS</vt:lpstr>
      <vt:lpstr>Century Gothic</vt:lpstr>
      <vt:lpstr>Google Sans</vt:lpstr>
      <vt:lpstr>Google Sans Text</vt:lpstr>
      <vt:lpstr>Poppins Bold</vt:lpstr>
      <vt:lpstr>Tahoma</vt:lpstr>
      <vt:lpstr>Wingdings 3</vt:lpstr>
      <vt:lpstr>Ion</vt:lpstr>
      <vt:lpstr>RENTAL CAR MANAGEMEN SYSTEM</vt:lpstr>
      <vt:lpstr>INTRODUCTION A Car Rental Management System automates vehicle rentals, streamlining reservations, payments, and fleet management to enhance efficiency and customer experience.</vt:lpstr>
      <vt:lpstr>PROBLEM STATEMENT</vt:lpstr>
      <vt:lpstr>ENTITIES AND THEIR IDENTIFICATION</vt:lpstr>
      <vt:lpstr>ER DIAGRAM</vt:lpstr>
      <vt:lpstr>RELATIONSHIPS WITH CARDINALITIES</vt:lpstr>
      <vt:lpstr>Customer Table Creation</vt:lpstr>
      <vt:lpstr>Reservation Table Creation</vt:lpstr>
      <vt:lpstr>Rent Table Creation</vt:lpstr>
      <vt:lpstr>Payment Table Creation</vt:lpstr>
      <vt:lpstr>Discount Table Creation</vt:lpstr>
      <vt:lpstr>Branch Table Creation</vt:lpstr>
      <vt:lpstr>Employee Table Creation</vt:lpstr>
      <vt:lpstr>Vehicle Table Creation</vt:lpstr>
      <vt:lpstr>Car Table Creation</vt:lpstr>
      <vt:lpstr>Car Type Table Creation</vt:lpstr>
      <vt:lpstr>Car Model Table Creation</vt:lpstr>
      <vt:lpstr>Damage Report Table Creation</vt:lpstr>
      <vt:lpstr>Insurance Table Creation</vt:lpstr>
      <vt:lpstr>Maintenance Table Creation</vt:lpstr>
      <vt:lpstr>Feedback Table Creation</vt:lpstr>
      <vt:lpstr>Insert Values - Customer</vt:lpstr>
      <vt:lpstr>Insert Values - Reservation</vt:lpstr>
      <vt:lpstr>Insert Values - Rent</vt:lpstr>
      <vt:lpstr>Insert Values - Payment</vt:lpstr>
      <vt:lpstr>Insert Values - Discount</vt:lpstr>
      <vt:lpstr>Insert Values - Branch</vt:lpstr>
      <vt:lpstr>Insert Values - Employee</vt:lpstr>
      <vt:lpstr>Insert Values - Vehicle</vt:lpstr>
      <vt:lpstr>Insert Values - Car</vt:lpstr>
      <vt:lpstr>Insert Values – Car Type</vt:lpstr>
      <vt:lpstr>Insert Values – Car Model</vt:lpstr>
      <vt:lpstr>Insert Values – Damage Report</vt:lpstr>
      <vt:lpstr>Insert Values – Insurance</vt:lpstr>
      <vt:lpstr>Insert Values - Maintenance</vt:lpstr>
      <vt:lpstr>Insert Values - Feedback</vt:lpstr>
      <vt:lpstr>Complex Queries</vt:lpstr>
      <vt:lpstr>Complex Queries</vt:lpstr>
      <vt:lpstr>Complex Queries</vt:lpstr>
      <vt:lpstr>SET OPERATION (UNION)</vt:lpstr>
      <vt:lpstr>JOINS</vt:lpstr>
      <vt:lpstr>JOINS</vt:lpstr>
      <vt:lpstr>Views</vt:lpstr>
      <vt:lpstr>Views</vt:lpstr>
      <vt:lpstr>Triggers</vt:lpstr>
      <vt:lpstr>CURSOR</vt:lpstr>
      <vt:lpstr>DATABASE NORMALIZATION - 1 NF </vt:lpstr>
      <vt:lpstr>DATABASE NORMALIZATION - 2 NF </vt:lpstr>
      <vt:lpstr>DATABASE NORMALIZATION - 3 NF </vt:lpstr>
      <vt:lpstr>DCL (Data Control Language)</vt:lpstr>
      <vt:lpstr>TCL (Transaction Control Language)</vt:lpstr>
      <vt:lpstr>TCL (Transaction Control Language)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Black and White Basic Presentation Template (1).pdf</dc:title>
  <dc:creator>MONISH ABI ESHWARA RAYAN</dc:creator>
  <cp:keywords>DAGfAkpa_C0,BAEsxREx4r0,0</cp:keywords>
  <cp:lastModifiedBy>raahilmemes@gmail.com</cp:lastModifiedBy>
  <cp:revision>11</cp:revision>
  <dcterms:created xsi:type="dcterms:W3CDTF">2025-09-08T02:56:18Z</dcterms:created>
  <dcterms:modified xsi:type="dcterms:W3CDTF">2025-11-03T06:49:48Z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2025-08-05T00:00:00Z</vt:filetime>
  </property>
  <property fmtid="{D5CDD505-2E9C-101B-9397-08002B2CF9AE}" pid="3" name="Creator">
    <vt:lpwstr>Canva</vt:lpwstr>
  </property>
  <property fmtid="{D5CDD505-2E9C-101B-9397-08002B2CF9AE}" pid="4" name="LastSaved">
    <vt:filetime>2025-09-08T00:00:00Z</vt:filetime>
  </property>
  <property fmtid="{D5CDD505-2E9C-101B-9397-08002B2CF9AE}" pid="5" name="Producer">
    <vt:lpwstr>Canva</vt:lpwstr>
  </property>
</Properties>
</file>